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8"/>
  </p:notesMasterIdLst>
  <p:sldIdLst>
    <p:sldId id="256" r:id="rId2"/>
    <p:sldId id="442" r:id="rId3"/>
    <p:sldId id="443" r:id="rId4"/>
    <p:sldId id="445" r:id="rId5"/>
    <p:sldId id="446" r:id="rId6"/>
    <p:sldId id="444" r:id="rId7"/>
    <p:sldId id="448" r:id="rId8"/>
    <p:sldId id="447" r:id="rId9"/>
    <p:sldId id="449" r:id="rId10"/>
    <p:sldId id="450" r:id="rId11"/>
    <p:sldId id="451" r:id="rId12"/>
    <p:sldId id="452" r:id="rId13"/>
    <p:sldId id="453" r:id="rId14"/>
    <p:sldId id="454" r:id="rId15"/>
    <p:sldId id="455" r:id="rId16"/>
    <p:sldId id="456" r:id="rId17"/>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CF60E"/>
    <a:srgbClr val="0033CC"/>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1304" autoAdjust="0"/>
  </p:normalViewPr>
  <p:slideViewPr>
    <p:cSldViewPr>
      <p:cViewPr varScale="1">
        <p:scale>
          <a:sx n="78" d="100"/>
          <a:sy n="78" d="100"/>
        </p:scale>
        <p:origin x="1061"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Creating Files and Directories (touch, </a:t>
          </a:r>
          <a:r>
            <a:rPr lang="en-US" b="0" i="0" dirty="0" err="1"/>
            <a:t>mkdir</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Working With Pipes in Linux (|, </a:t>
          </a:r>
          <a:r>
            <a:rPr lang="en-US" b="0" i="0" dirty="0" err="1"/>
            <a:t>wc</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r>
            <a:rPr lang="en-US" b="0" i="0" dirty="0"/>
            <a:t>Command Redirection (&gt;, &gt;&gt;, 2&gt; &amp;&gt;, cut, tee)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 Redirection (&gt;, &gt;&gt;, 2&gt; &amp;&gt;, cut, tee)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 Redirection (&gt;, &gt;&gt;, 2&gt; &amp;&gt;, cut, tee)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 Redirection (&gt;, &gt;&gt;, 2&gt; &amp;&gt;, cut, tee)</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Creating Files and Directories (touch, </a:t>
          </a:r>
          <a:r>
            <a:rPr lang="en-US" b="0" i="0" dirty="0" err="1"/>
            <a:t>mkdir</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Coping Files and Directories (cp)</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Moving and Renaming Files and Directories (mv)</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ScaleY="103643">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Moving and Renaming Files and Directories (mv)</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3519" custLinFactNeighborY="6568">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Removing Files and Directories (rm, shred)</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Commands - touch, </a:t>
          </a:r>
          <a:r>
            <a:rPr lang="en-US" b="0" i="0" dirty="0" err="1"/>
            <a:t>mkdir</a:t>
          </a:r>
          <a:r>
            <a:rPr lang="en-US" b="0" i="0" dirty="0"/>
            <a:t>, cp, mv, rm, shred</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Working With Pipes in Linux (|, </a:t>
          </a:r>
          <a:r>
            <a:rPr lang="en-US" b="0" i="0" dirty="0" err="1"/>
            <a:t>wc</a:t>
          </a:r>
          <a:r>
            <a:rPr lang="en-US" b="0" i="0" dirty="0"/>
            <a:t>)</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Creating Files and Directories (touch, </a:t>
          </a:r>
          <a:r>
            <a:rPr lang="en-US" sz="2600" b="0" i="0" kern="1200" dirty="0" err="1"/>
            <a:t>mkdir</a:t>
          </a:r>
          <a:r>
            <a:rPr lang="en-US" sz="2600" b="0" i="0" kern="1200" dirty="0"/>
            <a:t>)</a:t>
          </a:r>
          <a:endParaRPr lang="it-IT" sz="2600" kern="1200" dirty="0"/>
        </a:p>
      </dsp:txBody>
      <dsp:txXfrm>
        <a:off x="30442" y="4180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Working With Pipes in Linux (|, </a:t>
          </a:r>
          <a:r>
            <a:rPr lang="en-US" sz="2600" b="0" i="0" kern="1200" dirty="0" err="1"/>
            <a:t>wc</a:t>
          </a:r>
          <a:r>
            <a:rPr lang="en-US" sz="2600" b="0" i="0" kern="1200" dirty="0"/>
            <a:t>)</a:t>
          </a:r>
          <a:endParaRPr lang="it-IT" sz="2600" kern="1200" dirty="0"/>
        </a:p>
      </dsp:txBody>
      <dsp:txXfrm>
        <a:off x="30442" y="4180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dirty="0"/>
            <a:t>Command Redirection (&gt;, &gt;&gt;, 2&gt; &amp;&gt;, cut, tee)</a:t>
          </a:r>
          <a:endParaRPr lang="it-IT" sz="2600" kern="1200" dirty="0"/>
        </a:p>
      </dsp:txBody>
      <dsp:txXfrm>
        <a:off x="30442" y="4180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 Redirection (&gt;, &gt;&gt;, 2&gt; &amp;&gt;, cut, tee)</a:t>
          </a:r>
          <a:endParaRPr lang="it-IT" sz="2600" kern="1200" dirty="0"/>
        </a:p>
      </dsp:txBody>
      <dsp:txXfrm>
        <a:off x="30442" y="4180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 Redirection (&gt;, &gt;&gt;, 2&gt; &amp;&gt;, cut, tee)</a:t>
          </a:r>
          <a:endParaRPr lang="it-IT" sz="2600" kern="1200" dirty="0"/>
        </a:p>
      </dsp:txBody>
      <dsp:txXfrm>
        <a:off x="30442" y="4180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 Redirection (&gt;, &gt;&gt;, 2&gt; &amp;&gt;, cut, tee)</a:t>
          </a:r>
          <a:endParaRPr lang="it-IT" sz="2600" kern="1200" dirty="0"/>
        </a:p>
      </dsp:txBody>
      <dsp:txXfrm>
        <a:off x="30442" y="4180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4180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Creating Files and Directories (touch, </a:t>
          </a:r>
          <a:r>
            <a:rPr lang="en-US" sz="2600" b="0" i="0" kern="1200" dirty="0" err="1"/>
            <a:t>mkdir</a:t>
          </a:r>
          <a:r>
            <a:rPr lang="en-US" sz="2600" b="0" i="0" kern="1200" dirty="0"/>
            <a:t>)</a:t>
          </a:r>
          <a:endParaRPr lang="it-IT" sz="2600" kern="1200" dirty="0"/>
        </a:p>
      </dsp:txBody>
      <dsp:txXfrm>
        <a:off x="30442" y="4180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Coping Files and Directories (cp)</a:t>
          </a:r>
          <a:endParaRPr lang="it-IT" sz="2600" kern="1200" dirty="0"/>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
          <a:ext cx="7776864" cy="64632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Moving and Renaming Files and Directories (mv)</a:t>
          </a:r>
          <a:endParaRPr lang="it-IT" sz="2600" kern="1200" dirty="0"/>
        </a:p>
      </dsp:txBody>
      <dsp:txXfrm>
        <a:off x="31551" y="31552"/>
        <a:ext cx="7713762" cy="58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Moving and Renaming Files and Directories (mv)</a:t>
          </a:r>
          <a:endParaRPr lang="it-IT" sz="2600" kern="1200" dirty="0"/>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Removing Files and Directories (rm, shred)</a:t>
          </a:r>
          <a:endParaRPr lang="it-IT" sz="2600" kern="1200" dirty="0"/>
        </a:p>
      </dsp:txBody>
      <dsp:txXfrm>
        <a:off x="30442" y="4180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Commands - touch, </a:t>
          </a:r>
          <a:r>
            <a:rPr lang="en-US" sz="2600" b="0" i="0" kern="1200" dirty="0" err="1"/>
            <a:t>mkdir</a:t>
          </a:r>
          <a:r>
            <a:rPr lang="en-US" sz="2600" b="0" i="0" kern="1200" dirty="0"/>
            <a:t>, cp, mv, rm, shred</a:t>
          </a:r>
          <a:endParaRPr lang="it-IT" sz="2600" kern="1200" dirty="0"/>
        </a:p>
      </dsp:txBody>
      <dsp:txXfrm>
        <a:off x="30442" y="4180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4180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Working With Pipes in Linux (|, </a:t>
          </a:r>
          <a:r>
            <a:rPr lang="en-US" sz="2600" b="0" i="0" kern="1200" dirty="0" err="1"/>
            <a:t>wc</a:t>
          </a:r>
          <a:r>
            <a:rPr lang="en-US" sz="2600" b="0" i="0" kern="1200" dirty="0"/>
            <a:t>)</a:t>
          </a:r>
          <a:endParaRPr lang="it-IT" sz="2600" kern="1200" dirty="0"/>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17/03/2025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17/03/2025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17/03/2025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17/03/2025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17/03/2025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17/03/2025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17/03/2025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17/03/2025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17/03/2025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17/03/2025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17/03/2025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17/03/2025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17/03/2025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Layout" Target="../diagrams/layout9.xml"/><Relationship Id="rId7" Type="http://schemas.openxmlformats.org/officeDocument/2006/relationships/image" Target="../media/image5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diagramLayout" Target="../diagrams/layout10.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58.png"/><Relationship Id="rId5" Type="http://schemas.openxmlformats.org/officeDocument/2006/relationships/diagramColors" Target="../diagrams/colors10.xml"/><Relationship Id="rId10" Type="http://schemas.openxmlformats.org/officeDocument/2006/relationships/image" Target="../media/image57.png"/><Relationship Id="rId4" Type="http://schemas.openxmlformats.org/officeDocument/2006/relationships/diagramQuickStyle" Target="../diagrams/quickStyle10.xml"/><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11.xml"/><Relationship Id="rId7" Type="http://schemas.openxmlformats.org/officeDocument/2006/relationships/image" Target="../media/image6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64.png"/><Relationship Id="rId4" Type="http://schemas.openxmlformats.org/officeDocument/2006/relationships/diagramQuickStyle" Target="../diagrams/quickStyle11.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diagramLayout" Target="../diagrams/layout12.xm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69.png"/><Relationship Id="rId5" Type="http://schemas.openxmlformats.org/officeDocument/2006/relationships/diagramColors" Target="../diagrams/colors12.xml"/><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diagramQuickStyle" Target="../diagrams/quickStyle12.xml"/><Relationship Id="rId9" Type="http://schemas.openxmlformats.org/officeDocument/2006/relationships/image" Target="../media/image67.pn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7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7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diagramLayout" Target="../diagrams/layout15.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image" Target="../media/image80.png"/><Relationship Id="rId5" Type="http://schemas.openxmlformats.org/officeDocument/2006/relationships/diagramColors" Target="../diagrams/colors15.xml"/><Relationship Id="rId10" Type="http://schemas.openxmlformats.org/officeDocument/2006/relationships/image" Target="../media/image79.png"/><Relationship Id="rId4" Type="http://schemas.openxmlformats.org/officeDocument/2006/relationships/diagramQuickStyle" Target="../diagrams/quickStyle15.xml"/><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1.png"/><Relationship Id="rId5" Type="http://schemas.openxmlformats.org/officeDocument/2006/relationships/diagramColors" Target="../diagrams/colors2.xml"/><Relationship Id="rId10" Type="http://schemas.openxmlformats.org/officeDocument/2006/relationships/image" Target="../media/image10.png"/><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6.png"/><Relationship Id="rId5" Type="http://schemas.openxmlformats.org/officeDocument/2006/relationships/diagramColors" Target="../diagrams/colors3.xml"/><Relationship Id="rId10" Type="http://schemas.openxmlformats.org/officeDocument/2006/relationships/image" Target="../media/image15.png"/><Relationship Id="rId4" Type="http://schemas.openxmlformats.org/officeDocument/2006/relationships/diagramQuickStyle" Target="../diagrams/quickStyle3.xml"/><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4.png"/><Relationship Id="rId5" Type="http://schemas.openxmlformats.org/officeDocument/2006/relationships/diagramColors" Target="../diagrams/colors4.xml"/><Relationship Id="rId10" Type="http://schemas.openxmlformats.org/officeDocument/2006/relationships/image" Target="../media/image23.png"/><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Layout" Target="../diagrams/layout5.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diagramData" Target="../diagrams/data5.xml"/><Relationship Id="rId16"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9.png"/><Relationship Id="rId5" Type="http://schemas.openxmlformats.org/officeDocument/2006/relationships/diagramColors" Target="../diagrams/colors5.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diagramQuickStyle" Target="../diagrams/quickStyle5.xml"/><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6.xml"/><Relationship Id="rId7" Type="http://schemas.openxmlformats.org/officeDocument/2006/relationships/image" Target="../media/image3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39.png"/><Relationship Id="rId5" Type="http://schemas.openxmlformats.org/officeDocument/2006/relationships/diagramColors" Target="../diagrams/colors6.xml"/><Relationship Id="rId10" Type="http://schemas.openxmlformats.org/officeDocument/2006/relationships/image" Target="../media/image38.png"/><Relationship Id="rId4" Type="http://schemas.openxmlformats.org/officeDocument/2006/relationships/diagramQuickStyle" Target="../diagrams/quickStyle6.xml"/><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7.xml"/><Relationship Id="rId7" Type="http://schemas.openxmlformats.org/officeDocument/2006/relationships/image" Target="../media/image4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diagramLayout" Target="../diagrams/layout8.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47.png"/><Relationship Id="rId5" Type="http://schemas.openxmlformats.org/officeDocument/2006/relationships/diagramColors" Target="../diagrams/colors8.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diagramQuickStyle" Target="../diagrams/quickStyle8.xml"/><Relationship Id="rId9" Type="http://schemas.openxmlformats.org/officeDocument/2006/relationships/image" Target="../media/image45.pn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THE LINUX FILE SYSTEM PART 2</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35937-F78C-A1DC-3BEA-AE061EA0E09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A7EA5A8-CD54-4209-26D8-6C9785A16D4F}"/>
              </a:ext>
            </a:extLst>
          </p:cNvPr>
          <p:cNvGraphicFramePr/>
          <p:nvPr>
            <p:extLst>
              <p:ext uri="{D42A27DB-BD31-4B8C-83A1-F6EECF244321}">
                <p14:modId xmlns:p14="http://schemas.microsoft.com/office/powerpoint/2010/main" val="292985791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87E633A-809E-AD26-28C7-7E1DBBCACAB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70CF9CB-F605-E91D-B7E4-E4C2B5D236DE}"/>
              </a:ext>
            </a:extLst>
          </p:cNvPr>
          <p:cNvSpPr txBox="1"/>
          <p:nvPr/>
        </p:nvSpPr>
        <p:spPr>
          <a:xfrm>
            <a:off x="2266336" y="1052736"/>
            <a:ext cx="4611328" cy="1200329"/>
          </a:xfrm>
          <a:prstGeom prst="rect">
            <a:avLst/>
          </a:prstGeom>
          <a:solidFill>
            <a:schemeClr val="accent1"/>
          </a:solidFill>
        </p:spPr>
        <p:txBody>
          <a:bodyPr wrap="square">
            <a:spAutoFit/>
          </a:bodyPr>
          <a:lstStyle/>
          <a:p>
            <a:r>
              <a:rPr lang="en-US" dirty="0">
                <a:solidFill>
                  <a:schemeClr val="bg1"/>
                </a:solidFill>
              </a:rPr>
              <a:t>Pipes, which are one of the most useful command line </a:t>
            </a:r>
            <a:r>
              <a:rPr lang="en-US" dirty="0" err="1">
                <a:solidFill>
                  <a:schemeClr val="bg1"/>
                </a:solidFill>
              </a:rPr>
              <a:t>featuresin</a:t>
            </a:r>
            <a:r>
              <a:rPr lang="en-US" dirty="0">
                <a:solidFill>
                  <a:schemeClr val="bg1"/>
                </a:solidFill>
              </a:rPr>
              <a:t> Linux. Pipes are used in countless ways and are just about everywhere.</a:t>
            </a:r>
            <a:endParaRPr lang="it-IT" dirty="0">
              <a:solidFill>
                <a:schemeClr val="bg1"/>
              </a:solidFill>
            </a:endParaRPr>
          </a:p>
        </p:txBody>
      </p:sp>
      <p:pic>
        <p:nvPicPr>
          <p:cNvPr id="9" name="Immagine 8">
            <a:extLst>
              <a:ext uri="{FF2B5EF4-FFF2-40B4-BE49-F238E27FC236}">
                <a16:creationId xmlns:a16="http://schemas.microsoft.com/office/drawing/2014/main" id="{B4FAD646-6218-6A19-B7DB-FACF134F3414}"/>
              </a:ext>
            </a:extLst>
          </p:cNvPr>
          <p:cNvPicPr>
            <a:picLocks noChangeAspect="1"/>
          </p:cNvPicPr>
          <p:nvPr/>
        </p:nvPicPr>
        <p:blipFill>
          <a:blip r:embed="rId7"/>
          <a:stretch>
            <a:fillRect/>
          </a:stretch>
        </p:blipFill>
        <p:spPr>
          <a:xfrm>
            <a:off x="489819" y="2487444"/>
            <a:ext cx="8557817" cy="3621463"/>
          </a:xfrm>
          <a:prstGeom prst="rect">
            <a:avLst/>
          </a:prstGeom>
        </p:spPr>
      </p:pic>
      <p:sp>
        <p:nvSpPr>
          <p:cNvPr id="11" name="CasellaDiTesto 10">
            <a:extLst>
              <a:ext uri="{FF2B5EF4-FFF2-40B4-BE49-F238E27FC236}">
                <a16:creationId xmlns:a16="http://schemas.microsoft.com/office/drawing/2014/main" id="{B4F52692-0DEE-487B-37EF-26B3BE33859F}"/>
              </a:ext>
            </a:extLst>
          </p:cNvPr>
          <p:cNvSpPr txBox="1"/>
          <p:nvPr/>
        </p:nvSpPr>
        <p:spPr>
          <a:xfrm>
            <a:off x="4283968" y="1844660"/>
            <a:ext cx="4611328" cy="646331"/>
          </a:xfrm>
          <a:prstGeom prst="rect">
            <a:avLst/>
          </a:prstGeom>
          <a:solidFill>
            <a:schemeClr val="accent1"/>
          </a:solidFill>
        </p:spPr>
        <p:txBody>
          <a:bodyPr wrap="square">
            <a:spAutoFit/>
          </a:bodyPr>
          <a:lstStyle/>
          <a:p>
            <a:r>
              <a:rPr lang="en-US" dirty="0">
                <a:solidFill>
                  <a:schemeClr val="bg1"/>
                </a:solidFill>
              </a:rPr>
              <a:t>represents data fed into the program or the data the program is working with</a:t>
            </a:r>
            <a:endParaRPr lang="it-IT" dirty="0">
              <a:solidFill>
                <a:schemeClr val="bg1"/>
              </a:solidFill>
            </a:endParaRPr>
          </a:p>
        </p:txBody>
      </p:sp>
      <p:sp>
        <p:nvSpPr>
          <p:cNvPr id="17" name="CasellaDiTesto 16">
            <a:extLst>
              <a:ext uri="{FF2B5EF4-FFF2-40B4-BE49-F238E27FC236}">
                <a16:creationId xmlns:a16="http://schemas.microsoft.com/office/drawing/2014/main" id="{9AF1DBDC-8A4B-C1E3-9442-7FB85F101662}"/>
              </a:ext>
            </a:extLst>
          </p:cNvPr>
          <p:cNvSpPr txBox="1"/>
          <p:nvPr/>
        </p:nvSpPr>
        <p:spPr>
          <a:xfrm>
            <a:off x="4065128" y="3275821"/>
            <a:ext cx="4611328" cy="646331"/>
          </a:xfrm>
          <a:prstGeom prst="rect">
            <a:avLst/>
          </a:prstGeom>
          <a:solidFill>
            <a:schemeClr val="accent1"/>
          </a:solidFill>
        </p:spPr>
        <p:txBody>
          <a:bodyPr wrap="square">
            <a:spAutoFit/>
          </a:bodyPr>
          <a:lstStyle/>
          <a:p>
            <a:pPr algn="l"/>
            <a:r>
              <a:rPr lang="en-US" b="0" i="0" dirty="0">
                <a:solidFill>
                  <a:schemeClr val="bg1"/>
                </a:solidFill>
                <a:effectLst/>
                <a:latin typeface="Udemy Sans"/>
              </a:rPr>
              <a:t>data printed by the program, by</a:t>
            </a:r>
          </a:p>
          <a:p>
            <a:pPr algn="l"/>
            <a:r>
              <a:rPr lang="en-US" b="0" i="0" dirty="0">
                <a:solidFill>
                  <a:schemeClr val="bg1"/>
                </a:solidFill>
                <a:effectLst/>
                <a:latin typeface="Udemy Sans"/>
              </a:rPr>
              <a:t>default to the terminal </a:t>
            </a:r>
          </a:p>
        </p:txBody>
      </p:sp>
      <p:sp>
        <p:nvSpPr>
          <p:cNvPr id="23" name="CasellaDiTesto 22">
            <a:extLst>
              <a:ext uri="{FF2B5EF4-FFF2-40B4-BE49-F238E27FC236}">
                <a16:creationId xmlns:a16="http://schemas.microsoft.com/office/drawing/2014/main" id="{199617E0-BF50-F0D4-FA99-F3FED3FB9BDC}"/>
              </a:ext>
            </a:extLst>
          </p:cNvPr>
          <p:cNvSpPr txBox="1"/>
          <p:nvPr/>
        </p:nvSpPr>
        <p:spPr>
          <a:xfrm>
            <a:off x="4065128" y="3922152"/>
            <a:ext cx="4611328" cy="646331"/>
          </a:xfrm>
          <a:prstGeom prst="rect">
            <a:avLst/>
          </a:prstGeom>
          <a:solidFill>
            <a:schemeClr val="accent1"/>
          </a:solidFill>
        </p:spPr>
        <p:txBody>
          <a:bodyPr wrap="square">
            <a:spAutoFit/>
          </a:bodyPr>
          <a:lstStyle/>
          <a:p>
            <a:r>
              <a:rPr lang="en-US" dirty="0">
                <a:solidFill>
                  <a:schemeClr val="bg1"/>
                </a:solidFill>
              </a:rPr>
              <a:t>for error messages and also defaults to the terminal.</a:t>
            </a:r>
            <a:endParaRPr lang="it-IT" dirty="0">
              <a:solidFill>
                <a:schemeClr val="bg1"/>
              </a:solidFill>
            </a:endParaRPr>
          </a:p>
        </p:txBody>
      </p:sp>
      <p:pic>
        <p:nvPicPr>
          <p:cNvPr id="28" name="Immagine 27">
            <a:extLst>
              <a:ext uri="{FF2B5EF4-FFF2-40B4-BE49-F238E27FC236}">
                <a16:creationId xmlns:a16="http://schemas.microsoft.com/office/drawing/2014/main" id="{B71A07A7-017A-ABE1-D604-690F7DA6D127}"/>
              </a:ext>
            </a:extLst>
          </p:cNvPr>
          <p:cNvPicPr>
            <a:picLocks noChangeAspect="1"/>
          </p:cNvPicPr>
          <p:nvPr/>
        </p:nvPicPr>
        <p:blipFill>
          <a:blip r:embed="rId8"/>
          <a:stretch>
            <a:fillRect/>
          </a:stretch>
        </p:blipFill>
        <p:spPr>
          <a:xfrm>
            <a:off x="296582" y="3068960"/>
            <a:ext cx="8817104" cy="3444538"/>
          </a:xfrm>
          <a:prstGeom prst="rect">
            <a:avLst/>
          </a:prstGeom>
        </p:spPr>
      </p:pic>
      <p:sp>
        <p:nvSpPr>
          <p:cNvPr id="35" name="CasellaDiTesto 34">
            <a:extLst>
              <a:ext uri="{FF2B5EF4-FFF2-40B4-BE49-F238E27FC236}">
                <a16:creationId xmlns:a16="http://schemas.microsoft.com/office/drawing/2014/main" id="{A7AE4FB9-26EC-0FF2-8EDB-020D97A73A4A}"/>
              </a:ext>
            </a:extLst>
          </p:cNvPr>
          <p:cNvSpPr txBox="1"/>
          <p:nvPr/>
        </p:nvSpPr>
        <p:spPr>
          <a:xfrm>
            <a:off x="2245330" y="2529055"/>
            <a:ext cx="4611328" cy="1754326"/>
          </a:xfrm>
          <a:prstGeom prst="rect">
            <a:avLst/>
          </a:prstGeom>
          <a:solidFill>
            <a:schemeClr val="accent1"/>
          </a:solidFill>
        </p:spPr>
        <p:txBody>
          <a:bodyPr wrap="square">
            <a:spAutoFit/>
          </a:bodyPr>
          <a:lstStyle/>
          <a:p>
            <a:r>
              <a:rPr lang="en-US" dirty="0">
                <a:solidFill>
                  <a:schemeClr val="bg1"/>
                </a:solidFill>
              </a:rPr>
              <a:t>Pipe lets us send the output of one command as input to another one. Piping and redirection are the means by which we may connect these streams, input output and error among programs and files to direct data in interesting and useful ways.</a:t>
            </a:r>
            <a:endParaRPr lang="it-IT" dirty="0">
              <a:solidFill>
                <a:schemeClr val="bg1"/>
              </a:solidFill>
            </a:endParaRPr>
          </a:p>
        </p:txBody>
      </p:sp>
    </p:spTree>
    <p:extLst>
      <p:ext uri="{BB962C8B-B14F-4D97-AF65-F5344CB8AC3E}">
        <p14:creationId xmlns:p14="http://schemas.microsoft.com/office/powerpoint/2010/main" val="23050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7" grpId="0" animBg="1"/>
      <p:bldP spid="23"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831A-1D28-8DC3-4DFC-3256B4DFDC4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A30CCC9-8153-1047-5801-695628272D5C}"/>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4211069-3437-0A0E-58B4-DF78EEAD7ACC}"/>
              </a:ext>
            </a:extLst>
          </p:cNvPr>
          <p:cNvSpPr/>
          <p:nvPr/>
        </p:nvSpPr>
        <p:spPr>
          <a:xfrm>
            <a:off x="251520" y="4413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C839BF2-9D8F-500C-C73F-13B2216BF5D3}"/>
              </a:ext>
            </a:extLst>
          </p:cNvPr>
          <p:cNvPicPr>
            <a:picLocks noChangeAspect="1"/>
          </p:cNvPicPr>
          <p:nvPr/>
        </p:nvPicPr>
        <p:blipFill>
          <a:blip r:embed="rId7"/>
          <a:stretch>
            <a:fillRect/>
          </a:stretch>
        </p:blipFill>
        <p:spPr>
          <a:xfrm>
            <a:off x="528075" y="980728"/>
            <a:ext cx="8519898" cy="5197290"/>
          </a:xfrm>
          <a:prstGeom prst="rect">
            <a:avLst/>
          </a:prstGeom>
        </p:spPr>
      </p:pic>
      <p:sp>
        <p:nvSpPr>
          <p:cNvPr id="6" name="Ovale 5">
            <a:extLst>
              <a:ext uri="{FF2B5EF4-FFF2-40B4-BE49-F238E27FC236}">
                <a16:creationId xmlns:a16="http://schemas.microsoft.com/office/drawing/2014/main" id="{CC24350F-6BEE-E367-8BC7-E92B406EAAAE}"/>
              </a:ext>
            </a:extLst>
          </p:cNvPr>
          <p:cNvSpPr/>
          <p:nvPr/>
        </p:nvSpPr>
        <p:spPr>
          <a:xfrm>
            <a:off x="2051720" y="1268760"/>
            <a:ext cx="1224136"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541DA860-B0E2-B852-0660-DCE9CF4CAAC6}"/>
              </a:ext>
            </a:extLst>
          </p:cNvPr>
          <p:cNvSpPr/>
          <p:nvPr/>
        </p:nvSpPr>
        <p:spPr>
          <a:xfrm>
            <a:off x="4716016" y="1652441"/>
            <a:ext cx="528583" cy="46583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5BABB218-B688-67EC-B69A-E7281A3F8243}"/>
              </a:ext>
            </a:extLst>
          </p:cNvPr>
          <p:cNvSpPr txBox="1"/>
          <p:nvPr/>
        </p:nvSpPr>
        <p:spPr>
          <a:xfrm>
            <a:off x="2227007" y="1169301"/>
            <a:ext cx="4611328" cy="3139321"/>
          </a:xfrm>
          <a:prstGeom prst="rect">
            <a:avLst/>
          </a:prstGeom>
          <a:solidFill>
            <a:schemeClr val="accent1"/>
          </a:solidFill>
        </p:spPr>
        <p:txBody>
          <a:bodyPr wrap="square">
            <a:spAutoFit/>
          </a:bodyPr>
          <a:lstStyle/>
          <a:p>
            <a:r>
              <a:rPr lang="en-US" dirty="0">
                <a:solidFill>
                  <a:schemeClr val="bg1"/>
                </a:solidFill>
              </a:rPr>
              <a:t>The command has listed all files in the </a:t>
            </a:r>
            <a:r>
              <a:rPr lang="en-US" dirty="0" err="1">
                <a:solidFill>
                  <a:schemeClr val="bg1"/>
                </a:solidFill>
              </a:rPr>
              <a:t>etc</a:t>
            </a:r>
            <a:r>
              <a:rPr lang="en-US" dirty="0">
                <a:solidFill>
                  <a:schemeClr val="bg1"/>
                </a:solidFill>
              </a:rPr>
              <a:t> directory sorted by size in human readable. There are lots of files, and I finished up seeing only the last ones, the smallest files; the largest ones are at the beginning and I have to scroll to see them.</a:t>
            </a:r>
          </a:p>
          <a:p>
            <a:endParaRPr lang="en-US" dirty="0">
              <a:solidFill>
                <a:schemeClr val="bg1"/>
              </a:solidFill>
            </a:endParaRPr>
          </a:p>
          <a:p>
            <a:r>
              <a:rPr lang="en-US" dirty="0">
                <a:solidFill>
                  <a:schemeClr val="bg1"/>
                </a:solidFill>
              </a:rPr>
              <a:t>What I could do is connect the </a:t>
            </a:r>
            <a:r>
              <a:rPr lang="en-US" b="1" dirty="0">
                <a:solidFill>
                  <a:schemeClr val="bg1"/>
                </a:solidFill>
              </a:rPr>
              <a:t>ls</a:t>
            </a:r>
            <a:r>
              <a:rPr lang="en-US" dirty="0">
                <a:solidFill>
                  <a:schemeClr val="bg1"/>
                </a:solidFill>
              </a:rPr>
              <a:t> command with the </a:t>
            </a:r>
            <a:r>
              <a:rPr lang="en-US" b="1" u="sng" dirty="0">
                <a:solidFill>
                  <a:schemeClr val="bg1"/>
                </a:solidFill>
              </a:rPr>
              <a:t>head</a:t>
            </a:r>
            <a:r>
              <a:rPr lang="en-US" dirty="0">
                <a:solidFill>
                  <a:schemeClr val="bg1"/>
                </a:solidFill>
              </a:rPr>
              <a:t> command. Using a </a:t>
            </a:r>
            <a:r>
              <a:rPr lang="en-US" b="1" dirty="0">
                <a:solidFill>
                  <a:schemeClr val="bg1"/>
                </a:solidFill>
              </a:rPr>
              <a:t>pipe</a:t>
            </a:r>
            <a:r>
              <a:rPr lang="en-US" dirty="0">
                <a:solidFill>
                  <a:schemeClr val="bg1"/>
                </a:solidFill>
              </a:rPr>
              <a:t> I'll send the output of the first command, which is the ls as input to the second command.</a:t>
            </a:r>
            <a:endParaRPr lang="it-IT" dirty="0">
              <a:solidFill>
                <a:schemeClr val="bg1"/>
              </a:solidFill>
            </a:endParaRPr>
          </a:p>
        </p:txBody>
      </p:sp>
      <p:pic>
        <p:nvPicPr>
          <p:cNvPr id="14" name="Immagine 13">
            <a:extLst>
              <a:ext uri="{FF2B5EF4-FFF2-40B4-BE49-F238E27FC236}">
                <a16:creationId xmlns:a16="http://schemas.microsoft.com/office/drawing/2014/main" id="{0DB3C0D8-B1A0-07AC-EA94-3D47853FB090}"/>
              </a:ext>
            </a:extLst>
          </p:cNvPr>
          <p:cNvPicPr>
            <a:picLocks noChangeAspect="1"/>
          </p:cNvPicPr>
          <p:nvPr/>
        </p:nvPicPr>
        <p:blipFill>
          <a:blip r:embed="rId8"/>
          <a:stretch>
            <a:fillRect/>
          </a:stretch>
        </p:blipFill>
        <p:spPr>
          <a:xfrm>
            <a:off x="528075" y="1010326"/>
            <a:ext cx="8484173" cy="4779816"/>
          </a:xfrm>
          <a:prstGeom prst="rect">
            <a:avLst/>
          </a:prstGeom>
        </p:spPr>
      </p:pic>
      <p:sp>
        <p:nvSpPr>
          <p:cNvPr id="15" name="Ovale 14">
            <a:extLst>
              <a:ext uri="{FF2B5EF4-FFF2-40B4-BE49-F238E27FC236}">
                <a16:creationId xmlns:a16="http://schemas.microsoft.com/office/drawing/2014/main" id="{EBBCE2D8-5FF3-D95C-5570-CA7931201F61}"/>
              </a:ext>
            </a:extLst>
          </p:cNvPr>
          <p:cNvSpPr/>
          <p:nvPr/>
        </p:nvSpPr>
        <p:spPr>
          <a:xfrm>
            <a:off x="1704289" y="1169301"/>
            <a:ext cx="1859749" cy="4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EC2701BF-7468-EC37-0246-B1529244D61B}"/>
              </a:ext>
            </a:extLst>
          </p:cNvPr>
          <p:cNvSpPr/>
          <p:nvPr/>
        </p:nvSpPr>
        <p:spPr>
          <a:xfrm>
            <a:off x="4355977" y="1472538"/>
            <a:ext cx="528582" cy="1956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1E9704BA-3DC7-4269-5ABB-D18723ECFC6A}"/>
              </a:ext>
            </a:extLst>
          </p:cNvPr>
          <p:cNvPicPr>
            <a:picLocks noChangeAspect="1"/>
          </p:cNvPicPr>
          <p:nvPr/>
        </p:nvPicPr>
        <p:blipFill>
          <a:blip r:embed="rId9"/>
          <a:stretch>
            <a:fillRect/>
          </a:stretch>
        </p:blipFill>
        <p:spPr>
          <a:xfrm>
            <a:off x="535011" y="980728"/>
            <a:ext cx="8491037" cy="4707971"/>
          </a:xfrm>
          <a:prstGeom prst="rect">
            <a:avLst/>
          </a:prstGeom>
        </p:spPr>
      </p:pic>
      <p:sp>
        <p:nvSpPr>
          <p:cNvPr id="20" name="Ovale 19">
            <a:extLst>
              <a:ext uri="{FF2B5EF4-FFF2-40B4-BE49-F238E27FC236}">
                <a16:creationId xmlns:a16="http://schemas.microsoft.com/office/drawing/2014/main" id="{24A6B841-D456-E96A-F778-329FA0CBC44B}"/>
              </a:ext>
            </a:extLst>
          </p:cNvPr>
          <p:cNvSpPr/>
          <p:nvPr/>
        </p:nvSpPr>
        <p:spPr>
          <a:xfrm>
            <a:off x="1883966" y="1173885"/>
            <a:ext cx="3000593" cy="434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CBA5625E-840C-78CF-3824-36EFB98F5BC3}"/>
              </a:ext>
            </a:extLst>
          </p:cNvPr>
          <p:cNvSpPr txBox="1"/>
          <p:nvPr/>
        </p:nvSpPr>
        <p:spPr>
          <a:xfrm>
            <a:off x="2227007" y="2831294"/>
            <a:ext cx="4611328"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 I want to find out how many authentication failures took place. There isn’t </a:t>
            </a:r>
            <a:r>
              <a:rPr lang="en-US" b="0" i="0" u="sng" dirty="0">
                <a:solidFill>
                  <a:schemeClr val="bg1"/>
                </a:solidFill>
                <a:effectLst/>
                <a:latin typeface="Udemy Sans"/>
              </a:rPr>
              <a:t>such a command in Linux, so I have to build my own using pipes.</a:t>
            </a:r>
          </a:p>
        </p:txBody>
      </p:sp>
      <p:pic>
        <p:nvPicPr>
          <p:cNvPr id="25" name="Immagine 24">
            <a:extLst>
              <a:ext uri="{FF2B5EF4-FFF2-40B4-BE49-F238E27FC236}">
                <a16:creationId xmlns:a16="http://schemas.microsoft.com/office/drawing/2014/main" id="{5234BA33-1F41-7058-CBDB-077DBED8CC51}"/>
              </a:ext>
            </a:extLst>
          </p:cNvPr>
          <p:cNvPicPr>
            <a:picLocks noChangeAspect="1"/>
          </p:cNvPicPr>
          <p:nvPr/>
        </p:nvPicPr>
        <p:blipFill>
          <a:blip r:embed="rId10"/>
          <a:stretch>
            <a:fillRect/>
          </a:stretch>
        </p:blipFill>
        <p:spPr>
          <a:xfrm>
            <a:off x="408307" y="951130"/>
            <a:ext cx="8578252" cy="4779816"/>
          </a:xfrm>
          <a:prstGeom prst="rect">
            <a:avLst/>
          </a:prstGeom>
        </p:spPr>
      </p:pic>
      <p:sp>
        <p:nvSpPr>
          <p:cNvPr id="26" name="Ovale 25">
            <a:extLst>
              <a:ext uri="{FF2B5EF4-FFF2-40B4-BE49-F238E27FC236}">
                <a16:creationId xmlns:a16="http://schemas.microsoft.com/office/drawing/2014/main" id="{CB049AA8-B4A9-7BF2-D295-C9A9A29D6359}"/>
              </a:ext>
            </a:extLst>
          </p:cNvPr>
          <p:cNvSpPr/>
          <p:nvPr/>
        </p:nvSpPr>
        <p:spPr>
          <a:xfrm>
            <a:off x="1835696" y="1264565"/>
            <a:ext cx="4752528" cy="328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272756A9-BDC6-8C8B-C1F6-FDE9185EE273}"/>
              </a:ext>
            </a:extLst>
          </p:cNvPr>
          <p:cNvSpPr txBox="1"/>
          <p:nvPr/>
        </p:nvSpPr>
        <p:spPr>
          <a:xfrm>
            <a:off x="2212258" y="2692794"/>
            <a:ext cx="4621160" cy="1200329"/>
          </a:xfrm>
          <a:prstGeom prst="rect">
            <a:avLst/>
          </a:prstGeom>
          <a:solidFill>
            <a:schemeClr val="accent1"/>
          </a:solidFill>
        </p:spPr>
        <p:txBody>
          <a:bodyPr wrap="square">
            <a:spAutoFit/>
          </a:bodyPr>
          <a:lstStyle/>
          <a:p>
            <a:r>
              <a:rPr lang="en-US" dirty="0">
                <a:solidFill>
                  <a:schemeClr val="bg1"/>
                </a:solidFill>
              </a:rPr>
              <a:t>I want to see how many lines were found. The output of the grep command will be given</a:t>
            </a:r>
          </a:p>
          <a:p>
            <a:r>
              <a:rPr lang="en-US" dirty="0">
                <a:solidFill>
                  <a:schemeClr val="bg1"/>
                </a:solidFill>
              </a:rPr>
              <a:t>to another command called </a:t>
            </a:r>
            <a:r>
              <a:rPr lang="en-US" b="1" u="sng" dirty="0" err="1">
                <a:solidFill>
                  <a:schemeClr val="bg1"/>
                </a:solidFill>
              </a:rPr>
              <a:t>wc</a:t>
            </a:r>
            <a:r>
              <a:rPr lang="en-US" dirty="0">
                <a:solidFill>
                  <a:schemeClr val="bg1"/>
                </a:solidFill>
              </a:rPr>
              <a:t>, which counts how many lines were given.</a:t>
            </a:r>
            <a:endParaRPr lang="it-IT" dirty="0">
              <a:solidFill>
                <a:schemeClr val="bg1"/>
              </a:solidFill>
            </a:endParaRPr>
          </a:p>
        </p:txBody>
      </p:sp>
      <p:pic>
        <p:nvPicPr>
          <p:cNvPr id="31" name="Immagine 30">
            <a:extLst>
              <a:ext uri="{FF2B5EF4-FFF2-40B4-BE49-F238E27FC236}">
                <a16:creationId xmlns:a16="http://schemas.microsoft.com/office/drawing/2014/main" id="{F3DA73CE-F464-A231-B892-ABA62591E538}"/>
              </a:ext>
            </a:extLst>
          </p:cNvPr>
          <p:cNvPicPr>
            <a:picLocks noChangeAspect="1"/>
          </p:cNvPicPr>
          <p:nvPr/>
        </p:nvPicPr>
        <p:blipFill>
          <a:blip r:embed="rId11"/>
          <a:stretch>
            <a:fillRect/>
          </a:stretch>
        </p:blipFill>
        <p:spPr>
          <a:xfrm>
            <a:off x="563532" y="4083768"/>
            <a:ext cx="8016935" cy="624894"/>
          </a:xfrm>
          <a:prstGeom prst="rect">
            <a:avLst/>
          </a:prstGeom>
        </p:spPr>
      </p:pic>
      <p:sp>
        <p:nvSpPr>
          <p:cNvPr id="32" name="Ovale 31">
            <a:extLst>
              <a:ext uri="{FF2B5EF4-FFF2-40B4-BE49-F238E27FC236}">
                <a16:creationId xmlns:a16="http://schemas.microsoft.com/office/drawing/2014/main" id="{8438236E-4C2F-BC92-3100-0BB42B10AC91}"/>
              </a:ext>
            </a:extLst>
          </p:cNvPr>
          <p:cNvSpPr/>
          <p:nvPr/>
        </p:nvSpPr>
        <p:spPr>
          <a:xfrm>
            <a:off x="2084624" y="4001066"/>
            <a:ext cx="5799743" cy="328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10C4CEBD-1CCA-3F3F-37F4-AC643102887A}"/>
              </a:ext>
            </a:extLst>
          </p:cNvPr>
          <p:cNvSpPr/>
          <p:nvPr/>
        </p:nvSpPr>
        <p:spPr>
          <a:xfrm>
            <a:off x="352732" y="4193149"/>
            <a:ext cx="460861" cy="310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88D69574-CD2C-2ACA-246A-5BCBAA8CACF6}"/>
              </a:ext>
            </a:extLst>
          </p:cNvPr>
          <p:cNvSpPr txBox="1"/>
          <p:nvPr/>
        </p:nvSpPr>
        <p:spPr>
          <a:xfrm>
            <a:off x="2241970" y="4119911"/>
            <a:ext cx="4621160" cy="1200329"/>
          </a:xfrm>
          <a:prstGeom prst="rect">
            <a:avLst/>
          </a:prstGeom>
          <a:solidFill>
            <a:schemeClr val="accent1"/>
          </a:solidFill>
        </p:spPr>
        <p:txBody>
          <a:bodyPr wrap="square">
            <a:spAutoFit/>
          </a:bodyPr>
          <a:lstStyle/>
          <a:p>
            <a:r>
              <a:rPr lang="en-US" dirty="0">
                <a:solidFill>
                  <a:schemeClr val="bg1"/>
                </a:solidFill>
              </a:rPr>
              <a:t>I want to  see how many users are logged in.</a:t>
            </a:r>
          </a:p>
          <a:p>
            <a:endParaRPr lang="en-US" dirty="0">
              <a:solidFill>
                <a:schemeClr val="bg1"/>
              </a:solidFill>
            </a:endParaRPr>
          </a:p>
          <a:p>
            <a:r>
              <a:rPr lang="en-US" dirty="0">
                <a:solidFill>
                  <a:schemeClr val="bg1"/>
                </a:solidFill>
              </a:rPr>
              <a:t>Who is displaying the logged in users, so who | </a:t>
            </a:r>
            <a:r>
              <a:rPr lang="en-US" dirty="0" err="1">
                <a:solidFill>
                  <a:schemeClr val="bg1"/>
                </a:solidFill>
              </a:rPr>
              <a:t>wc</a:t>
            </a:r>
            <a:r>
              <a:rPr lang="en-US" dirty="0">
                <a:solidFill>
                  <a:schemeClr val="bg1"/>
                </a:solidFill>
              </a:rPr>
              <a:t> -l</a:t>
            </a:r>
            <a:endParaRPr lang="it-IT" dirty="0">
              <a:solidFill>
                <a:schemeClr val="bg1"/>
              </a:solidFill>
            </a:endParaRPr>
          </a:p>
        </p:txBody>
      </p:sp>
      <p:pic>
        <p:nvPicPr>
          <p:cNvPr id="38" name="Immagine 37">
            <a:extLst>
              <a:ext uri="{FF2B5EF4-FFF2-40B4-BE49-F238E27FC236}">
                <a16:creationId xmlns:a16="http://schemas.microsoft.com/office/drawing/2014/main" id="{68BBC4DA-C4FF-4B17-5A25-F2AF4ED30944}"/>
              </a:ext>
            </a:extLst>
          </p:cNvPr>
          <p:cNvPicPr>
            <a:picLocks noChangeAspect="1"/>
          </p:cNvPicPr>
          <p:nvPr/>
        </p:nvPicPr>
        <p:blipFill>
          <a:blip r:embed="rId12"/>
          <a:stretch>
            <a:fillRect/>
          </a:stretch>
        </p:blipFill>
        <p:spPr>
          <a:xfrm>
            <a:off x="393827" y="872493"/>
            <a:ext cx="8678774" cy="4815181"/>
          </a:xfrm>
          <a:prstGeom prst="rect">
            <a:avLst/>
          </a:prstGeom>
        </p:spPr>
      </p:pic>
      <p:sp>
        <p:nvSpPr>
          <p:cNvPr id="39" name="Ovale 38">
            <a:extLst>
              <a:ext uri="{FF2B5EF4-FFF2-40B4-BE49-F238E27FC236}">
                <a16:creationId xmlns:a16="http://schemas.microsoft.com/office/drawing/2014/main" id="{EBBB0FF8-034B-3804-E6C7-A2430A276F90}"/>
              </a:ext>
            </a:extLst>
          </p:cNvPr>
          <p:cNvSpPr/>
          <p:nvPr/>
        </p:nvSpPr>
        <p:spPr>
          <a:xfrm>
            <a:off x="1686947" y="1078109"/>
            <a:ext cx="1080120" cy="500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6BD96CF2-46E2-C4D5-67C5-399E0D81E9A3}"/>
              </a:ext>
            </a:extLst>
          </p:cNvPr>
          <p:cNvSpPr/>
          <p:nvPr/>
        </p:nvSpPr>
        <p:spPr>
          <a:xfrm>
            <a:off x="237015" y="1391352"/>
            <a:ext cx="402623" cy="347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CA4DE66C-1FFA-FE13-B06A-EB19DCD23AED}"/>
              </a:ext>
            </a:extLst>
          </p:cNvPr>
          <p:cNvSpPr/>
          <p:nvPr/>
        </p:nvSpPr>
        <p:spPr>
          <a:xfrm>
            <a:off x="1719759" y="1508746"/>
            <a:ext cx="528582" cy="3935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B6E53460-9F44-CDEE-67F4-F995CBBA5E77}"/>
              </a:ext>
            </a:extLst>
          </p:cNvPr>
          <p:cNvSpPr/>
          <p:nvPr/>
        </p:nvSpPr>
        <p:spPr>
          <a:xfrm>
            <a:off x="255598" y="1676317"/>
            <a:ext cx="1292066" cy="500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asellaDiTesto 43">
            <a:extLst>
              <a:ext uri="{FF2B5EF4-FFF2-40B4-BE49-F238E27FC236}">
                <a16:creationId xmlns:a16="http://schemas.microsoft.com/office/drawing/2014/main" id="{BF42AE07-6AA7-9E3F-FBF5-33C35FFA6451}"/>
              </a:ext>
            </a:extLst>
          </p:cNvPr>
          <p:cNvSpPr txBox="1"/>
          <p:nvPr/>
        </p:nvSpPr>
        <p:spPr>
          <a:xfrm>
            <a:off x="2199968" y="2000297"/>
            <a:ext cx="4635908" cy="2308324"/>
          </a:xfrm>
          <a:prstGeom prst="rect">
            <a:avLst/>
          </a:prstGeom>
          <a:solidFill>
            <a:schemeClr val="accent1"/>
          </a:solidFill>
        </p:spPr>
        <p:txBody>
          <a:bodyPr wrap="square">
            <a:spAutoFit/>
          </a:bodyPr>
          <a:lstStyle/>
          <a:p>
            <a:r>
              <a:rPr lang="en-US" dirty="0">
                <a:solidFill>
                  <a:schemeClr val="bg1"/>
                </a:solidFill>
              </a:rPr>
              <a:t>One of the main purposes of piping is </a:t>
            </a:r>
            <a:r>
              <a:rPr lang="en-US" b="1" dirty="0">
                <a:solidFill>
                  <a:schemeClr val="bg1"/>
                </a:solidFill>
              </a:rPr>
              <a:t>filtering</a:t>
            </a:r>
            <a:r>
              <a:rPr lang="en-US" dirty="0">
                <a:solidFill>
                  <a:schemeClr val="bg1"/>
                </a:solidFill>
              </a:rPr>
              <a:t>.</a:t>
            </a:r>
          </a:p>
          <a:p>
            <a:endParaRPr lang="en-US" dirty="0">
              <a:solidFill>
                <a:schemeClr val="bg1"/>
              </a:solidFill>
            </a:endParaRPr>
          </a:p>
          <a:p>
            <a:r>
              <a:rPr lang="en-US" dirty="0">
                <a:solidFill>
                  <a:schemeClr val="bg1"/>
                </a:solidFill>
              </a:rPr>
              <a:t>You use piping to filter the contents of a large file to find the particular string or a word for example.</a:t>
            </a:r>
          </a:p>
          <a:p>
            <a:r>
              <a:rPr lang="en-US" dirty="0">
                <a:solidFill>
                  <a:schemeClr val="bg1"/>
                </a:solidFill>
              </a:rPr>
              <a:t>Note that when you use a pipe, you are not running a single command, but each command</a:t>
            </a:r>
          </a:p>
          <a:p>
            <a:r>
              <a:rPr lang="en-US" dirty="0">
                <a:solidFill>
                  <a:schemeClr val="bg1"/>
                </a:solidFill>
              </a:rPr>
              <a:t>in the pipe starts.</a:t>
            </a:r>
            <a:endParaRPr lang="it-IT" dirty="0">
              <a:solidFill>
                <a:schemeClr val="bg1"/>
              </a:solidFill>
            </a:endParaRPr>
          </a:p>
        </p:txBody>
      </p:sp>
      <p:pic>
        <p:nvPicPr>
          <p:cNvPr id="46" name="Immagine 45">
            <a:extLst>
              <a:ext uri="{FF2B5EF4-FFF2-40B4-BE49-F238E27FC236}">
                <a16:creationId xmlns:a16="http://schemas.microsoft.com/office/drawing/2014/main" id="{DADC0517-1885-7D63-9A86-5DC13A60096B}"/>
              </a:ext>
            </a:extLst>
          </p:cNvPr>
          <p:cNvPicPr>
            <a:picLocks noChangeAspect="1"/>
          </p:cNvPicPr>
          <p:nvPr/>
        </p:nvPicPr>
        <p:blipFill>
          <a:blip r:embed="rId13"/>
          <a:stretch>
            <a:fillRect/>
          </a:stretch>
        </p:blipFill>
        <p:spPr>
          <a:xfrm>
            <a:off x="408307" y="4752283"/>
            <a:ext cx="6873836" cy="167655"/>
          </a:xfrm>
          <a:prstGeom prst="rect">
            <a:avLst/>
          </a:prstGeom>
        </p:spPr>
      </p:pic>
      <p:sp>
        <p:nvSpPr>
          <p:cNvPr id="47" name="Ovale 46">
            <a:extLst>
              <a:ext uri="{FF2B5EF4-FFF2-40B4-BE49-F238E27FC236}">
                <a16:creationId xmlns:a16="http://schemas.microsoft.com/office/drawing/2014/main" id="{DB3D2906-5AEB-4AC1-876C-6AD7DA7D0827}"/>
              </a:ext>
            </a:extLst>
          </p:cNvPr>
          <p:cNvSpPr/>
          <p:nvPr/>
        </p:nvSpPr>
        <p:spPr>
          <a:xfrm>
            <a:off x="1954616" y="4629797"/>
            <a:ext cx="402623" cy="347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33F48CE9-4863-0714-E8FB-8FEB3DFD368D}"/>
              </a:ext>
            </a:extLst>
          </p:cNvPr>
          <p:cNvSpPr/>
          <p:nvPr/>
        </p:nvSpPr>
        <p:spPr>
          <a:xfrm>
            <a:off x="4124285" y="4620274"/>
            <a:ext cx="402623" cy="347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7160AA3D-3FFE-466A-C134-B3D005492F31}"/>
              </a:ext>
            </a:extLst>
          </p:cNvPr>
          <p:cNvSpPr/>
          <p:nvPr/>
        </p:nvSpPr>
        <p:spPr>
          <a:xfrm>
            <a:off x="6762339" y="4658716"/>
            <a:ext cx="253578" cy="328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372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fade">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fade">
                                      <p:cBhvr>
                                        <p:cTn id="128" dur="500"/>
                                        <p:tgtEl>
                                          <p:spTgt spid="4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fade">
                                      <p:cBhvr>
                                        <p:cTn id="133" dur="500"/>
                                        <p:tgtEl>
                                          <p:spTgt spid="4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fade">
                                      <p:cBhvr>
                                        <p:cTn id="1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2" grpId="0" animBg="1"/>
      <p:bldP spid="15" grpId="0" animBg="1"/>
      <p:bldP spid="16" grpId="0" animBg="1"/>
      <p:bldP spid="20" grpId="0" animBg="1"/>
      <p:bldP spid="22" grpId="0" animBg="1"/>
      <p:bldP spid="26" grpId="0" animBg="1"/>
      <p:bldP spid="29" grpId="0" animBg="1"/>
      <p:bldP spid="32" grpId="0" animBg="1"/>
      <p:bldP spid="33" grpId="0" animBg="1"/>
      <p:bldP spid="36" grpId="0" animBg="1"/>
      <p:bldP spid="39" grpId="0" animBg="1"/>
      <p:bldP spid="40" grpId="0" animBg="1"/>
      <p:bldP spid="41" grpId="0" animBg="1"/>
      <p:bldP spid="42" grpId="0" animBg="1"/>
      <p:bldP spid="44" grpId="0" animBg="1"/>
      <p:bldP spid="47" grpId="0" animBg="1"/>
      <p:bldP spid="48"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01573-CE41-2AF2-E7A5-DACDC0212B0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ED65593F-C372-16C0-5C7B-70A4A623CBDE}"/>
              </a:ext>
            </a:extLst>
          </p:cNvPr>
          <p:cNvGraphicFramePr/>
          <p:nvPr>
            <p:extLst>
              <p:ext uri="{D42A27DB-BD31-4B8C-83A1-F6EECF244321}">
                <p14:modId xmlns:p14="http://schemas.microsoft.com/office/powerpoint/2010/main" val="260781803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A0D1D42-DA6F-DD8F-043F-BB3EA2F7FFB2}"/>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C13FA9A7-BCE6-49A2-E3A7-4C00097607CC}"/>
              </a:ext>
            </a:extLst>
          </p:cNvPr>
          <p:cNvSpPr txBox="1"/>
          <p:nvPr/>
        </p:nvSpPr>
        <p:spPr>
          <a:xfrm>
            <a:off x="2252010" y="980728"/>
            <a:ext cx="4611328" cy="646331"/>
          </a:xfrm>
          <a:prstGeom prst="rect">
            <a:avLst/>
          </a:prstGeom>
          <a:solidFill>
            <a:schemeClr val="accent1"/>
          </a:solidFill>
        </p:spPr>
        <p:txBody>
          <a:bodyPr wrap="square">
            <a:spAutoFit/>
          </a:bodyPr>
          <a:lstStyle/>
          <a:p>
            <a:r>
              <a:rPr lang="en-US" dirty="0">
                <a:solidFill>
                  <a:schemeClr val="bg1"/>
                </a:solidFill>
              </a:rPr>
              <a:t>We want to see how to redirect a command output to a file</a:t>
            </a:r>
            <a:endParaRPr lang="it-IT" dirty="0">
              <a:solidFill>
                <a:schemeClr val="bg1"/>
              </a:solidFill>
            </a:endParaRPr>
          </a:p>
        </p:txBody>
      </p:sp>
      <p:sp>
        <p:nvSpPr>
          <p:cNvPr id="7" name="CasellaDiTesto 6">
            <a:extLst>
              <a:ext uri="{FF2B5EF4-FFF2-40B4-BE49-F238E27FC236}">
                <a16:creationId xmlns:a16="http://schemas.microsoft.com/office/drawing/2014/main" id="{DF0735D5-B9CB-32D1-08CD-B0A26BA7EF56}"/>
              </a:ext>
            </a:extLst>
          </p:cNvPr>
          <p:cNvSpPr txBox="1"/>
          <p:nvPr/>
        </p:nvSpPr>
        <p:spPr>
          <a:xfrm>
            <a:off x="2227007" y="1723298"/>
            <a:ext cx="4611328" cy="3139321"/>
          </a:xfrm>
          <a:prstGeom prst="rect">
            <a:avLst/>
          </a:prstGeom>
          <a:solidFill>
            <a:schemeClr val="accent1"/>
          </a:solidFill>
        </p:spPr>
        <p:txBody>
          <a:bodyPr wrap="square">
            <a:spAutoFit/>
          </a:bodyPr>
          <a:lstStyle/>
          <a:p>
            <a:r>
              <a:rPr lang="en-US" dirty="0">
                <a:solidFill>
                  <a:schemeClr val="bg1"/>
                </a:solidFill>
              </a:rPr>
              <a:t>Every command you run has three data streams connected to it: STDIN (0) or Standard input, STDOUT (1) or </a:t>
            </a:r>
            <a:r>
              <a:rPr lang="en-US" dirty="0" err="1">
                <a:solidFill>
                  <a:schemeClr val="bg1"/>
                </a:solidFill>
              </a:rPr>
              <a:t>or</a:t>
            </a:r>
            <a:r>
              <a:rPr lang="en-US" dirty="0">
                <a:solidFill>
                  <a:schemeClr val="bg1"/>
                </a:solidFill>
              </a:rPr>
              <a:t> Standard Output and STDERR (2) or Standard error.</a:t>
            </a:r>
          </a:p>
          <a:p>
            <a:endParaRPr lang="en-US" dirty="0">
              <a:solidFill>
                <a:schemeClr val="bg1"/>
              </a:solidFill>
            </a:endParaRPr>
          </a:p>
          <a:p>
            <a:r>
              <a:rPr lang="en-US" dirty="0">
                <a:solidFill>
                  <a:schemeClr val="bg1"/>
                </a:solidFill>
              </a:rPr>
              <a:t>Normally, when we run a command, we want to see the output on the screen, in the terminal.</a:t>
            </a:r>
          </a:p>
          <a:p>
            <a:endParaRPr lang="en-US" dirty="0">
              <a:solidFill>
                <a:schemeClr val="bg1"/>
              </a:solidFill>
            </a:endParaRPr>
          </a:p>
          <a:p>
            <a:r>
              <a:rPr lang="en-US" dirty="0">
                <a:solidFill>
                  <a:schemeClr val="bg1"/>
                </a:solidFill>
              </a:rPr>
              <a:t>This is convenient most of the time, but sometimes we may wish to save it to a file</a:t>
            </a:r>
            <a:endParaRPr lang="it-IT" dirty="0">
              <a:solidFill>
                <a:schemeClr val="bg1"/>
              </a:solidFill>
            </a:endParaRPr>
          </a:p>
        </p:txBody>
      </p:sp>
      <p:pic>
        <p:nvPicPr>
          <p:cNvPr id="12" name="Immagine 11">
            <a:extLst>
              <a:ext uri="{FF2B5EF4-FFF2-40B4-BE49-F238E27FC236}">
                <a16:creationId xmlns:a16="http://schemas.microsoft.com/office/drawing/2014/main" id="{300AA1F7-7C9B-2D6F-8792-0A8F3AED42E0}"/>
              </a:ext>
            </a:extLst>
          </p:cNvPr>
          <p:cNvPicPr>
            <a:picLocks noChangeAspect="1"/>
          </p:cNvPicPr>
          <p:nvPr/>
        </p:nvPicPr>
        <p:blipFill>
          <a:blip r:embed="rId7"/>
          <a:stretch>
            <a:fillRect/>
          </a:stretch>
        </p:blipFill>
        <p:spPr>
          <a:xfrm>
            <a:off x="301196" y="950383"/>
            <a:ext cx="8663292" cy="4858852"/>
          </a:xfrm>
          <a:prstGeom prst="rect">
            <a:avLst/>
          </a:prstGeom>
        </p:spPr>
      </p:pic>
      <p:sp>
        <p:nvSpPr>
          <p:cNvPr id="13" name="Ovale 12">
            <a:extLst>
              <a:ext uri="{FF2B5EF4-FFF2-40B4-BE49-F238E27FC236}">
                <a16:creationId xmlns:a16="http://schemas.microsoft.com/office/drawing/2014/main" id="{CC08E2CA-DEE8-5CA9-87D4-45CCFD6ABD81}"/>
              </a:ext>
            </a:extLst>
          </p:cNvPr>
          <p:cNvSpPr/>
          <p:nvPr/>
        </p:nvSpPr>
        <p:spPr>
          <a:xfrm>
            <a:off x="1691680" y="1278263"/>
            <a:ext cx="476064"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D3E96F82-0AAF-EED7-89E1-CEB44BC2C451}"/>
              </a:ext>
            </a:extLst>
          </p:cNvPr>
          <p:cNvSpPr/>
          <p:nvPr/>
        </p:nvSpPr>
        <p:spPr>
          <a:xfrm>
            <a:off x="1721136" y="2051178"/>
            <a:ext cx="1194679"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7AEE73E6-5315-E98E-A992-BA60FD505047}"/>
              </a:ext>
            </a:extLst>
          </p:cNvPr>
          <p:cNvSpPr/>
          <p:nvPr/>
        </p:nvSpPr>
        <p:spPr>
          <a:xfrm>
            <a:off x="4394810" y="2405594"/>
            <a:ext cx="68124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A2F5EA8F-87E3-418E-F74B-EF74B5269BEB}"/>
              </a:ext>
            </a:extLst>
          </p:cNvPr>
          <p:cNvPicPr>
            <a:picLocks noChangeAspect="1"/>
          </p:cNvPicPr>
          <p:nvPr/>
        </p:nvPicPr>
        <p:blipFill>
          <a:blip r:embed="rId8"/>
          <a:stretch>
            <a:fillRect/>
          </a:stretch>
        </p:blipFill>
        <p:spPr>
          <a:xfrm>
            <a:off x="301196" y="2804087"/>
            <a:ext cx="4611328" cy="2398176"/>
          </a:xfrm>
          <a:prstGeom prst="rect">
            <a:avLst/>
          </a:prstGeom>
        </p:spPr>
      </p:pic>
      <p:sp>
        <p:nvSpPr>
          <p:cNvPr id="19" name="Ovale 18">
            <a:extLst>
              <a:ext uri="{FF2B5EF4-FFF2-40B4-BE49-F238E27FC236}">
                <a16:creationId xmlns:a16="http://schemas.microsoft.com/office/drawing/2014/main" id="{30E0E674-58BD-0DB3-B0FF-2DB58639194B}"/>
              </a:ext>
            </a:extLst>
          </p:cNvPr>
          <p:cNvSpPr/>
          <p:nvPr/>
        </p:nvSpPr>
        <p:spPr>
          <a:xfrm>
            <a:off x="1674585" y="2721516"/>
            <a:ext cx="957945"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A699FF67-D926-52BC-15F7-5EC7FBBFE060}"/>
              </a:ext>
            </a:extLst>
          </p:cNvPr>
          <p:cNvSpPr txBox="1"/>
          <p:nvPr/>
        </p:nvSpPr>
        <p:spPr>
          <a:xfrm>
            <a:off x="2429769" y="5168548"/>
            <a:ext cx="4611328" cy="923330"/>
          </a:xfrm>
          <a:prstGeom prst="rect">
            <a:avLst/>
          </a:prstGeom>
          <a:solidFill>
            <a:schemeClr val="accent1"/>
          </a:solidFill>
        </p:spPr>
        <p:txBody>
          <a:bodyPr wrap="square">
            <a:spAutoFit/>
          </a:bodyPr>
          <a:lstStyle/>
          <a:p>
            <a:r>
              <a:rPr lang="en-US" dirty="0">
                <a:solidFill>
                  <a:schemeClr val="bg1"/>
                </a:solidFill>
              </a:rPr>
              <a:t>What will happen if you redirect it again to the same file. I'm </a:t>
            </a:r>
            <a:r>
              <a:rPr lang="en-US" dirty="0" err="1">
                <a:solidFill>
                  <a:schemeClr val="bg1"/>
                </a:solidFill>
              </a:rPr>
              <a:t>redicting</a:t>
            </a:r>
            <a:r>
              <a:rPr lang="en-US" dirty="0">
                <a:solidFill>
                  <a:schemeClr val="bg1"/>
                </a:solidFill>
              </a:rPr>
              <a:t> the output of another command to the same file?</a:t>
            </a:r>
            <a:endParaRPr lang="it-IT" dirty="0">
              <a:solidFill>
                <a:schemeClr val="bg1"/>
              </a:solidFill>
            </a:endParaRPr>
          </a:p>
        </p:txBody>
      </p:sp>
      <p:pic>
        <p:nvPicPr>
          <p:cNvPr id="24" name="Immagine 23">
            <a:extLst>
              <a:ext uri="{FF2B5EF4-FFF2-40B4-BE49-F238E27FC236}">
                <a16:creationId xmlns:a16="http://schemas.microsoft.com/office/drawing/2014/main" id="{438585EE-7EF2-63DD-0B7A-A49A206A3CC2}"/>
              </a:ext>
            </a:extLst>
          </p:cNvPr>
          <p:cNvPicPr>
            <a:picLocks noChangeAspect="1"/>
          </p:cNvPicPr>
          <p:nvPr/>
        </p:nvPicPr>
        <p:blipFill>
          <a:blip r:embed="rId9"/>
          <a:stretch>
            <a:fillRect/>
          </a:stretch>
        </p:blipFill>
        <p:spPr>
          <a:xfrm>
            <a:off x="340524" y="1048766"/>
            <a:ext cx="8502280" cy="4770256"/>
          </a:xfrm>
          <a:prstGeom prst="rect">
            <a:avLst/>
          </a:prstGeom>
        </p:spPr>
      </p:pic>
      <p:sp>
        <p:nvSpPr>
          <p:cNvPr id="25" name="Ovale 24">
            <a:extLst>
              <a:ext uri="{FF2B5EF4-FFF2-40B4-BE49-F238E27FC236}">
                <a16:creationId xmlns:a16="http://schemas.microsoft.com/office/drawing/2014/main" id="{8BEC713A-EBDF-9857-2CB8-B52902F78123}"/>
              </a:ext>
            </a:extLst>
          </p:cNvPr>
          <p:cNvSpPr/>
          <p:nvPr/>
        </p:nvSpPr>
        <p:spPr>
          <a:xfrm>
            <a:off x="1733254" y="1294827"/>
            <a:ext cx="1679270" cy="3946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93F66814-334A-BDA7-6C9B-F13BC1F8CF2D}"/>
              </a:ext>
            </a:extLst>
          </p:cNvPr>
          <p:cNvSpPr txBox="1"/>
          <p:nvPr/>
        </p:nvSpPr>
        <p:spPr>
          <a:xfrm>
            <a:off x="5395685" y="2554659"/>
            <a:ext cx="1701799" cy="369332"/>
          </a:xfrm>
          <a:prstGeom prst="rect">
            <a:avLst/>
          </a:prstGeom>
          <a:solidFill>
            <a:schemeClr val="accent1"/>
          </a:solidFill>
        </p:spPr>
        <p:txBody>
          <a:bodyPr wrap="square">
            <a:spAutoFit/>
          </a:bodyPr>
          <a:lstStyle/>
          <a:p>
            <a:r>
              <a:rPr lang="en-US">
                <a:solidFill>
                  <a:schemeClr val="bg1"/>
                </a:solidFill>
              </a:rPr>
              <a:t>Overwritten</a:t>
            </a:r>
            <a:endParaRPr lang="it-IT" dirty="0">
              <a:solidFill>
                <a:schemeClr val="bg1"/>
              </a:solidFill>
            </a:endParaRPr>
          </a:p>
        </p:txBody>
      </p:sp>
      <p:sp>
        <p:nvSpPr>
          <p:cNvPr id="29" name="CasellaDiTesto 28">
            <a:extLst>
              <a:ext uri="{FF2B5EF4-FFF2-40B4-BE49-F238E27FC236}">
                <a16:creationId xmlns:a16="http://schemas.microsoft.com/office/drawing/2014/main" id="{3C0864EC-F482-A24B-CD07-D349ABE9C316}"/>
              </a:ext>
            </a:extLst>
          </p:cNvPr>
          <p:cNvSpPr txBox="1"/>
          <p:nvPr/>
        </p:nvSpPr>
        <p:spPr>
          <a:xfrm>
            <a:off x="4057107" y="3213155"/>
            <a:ext cx="4611328" cy="923330"/>
          </a:xfrm>
          <a:prstGeom prst="rect">
            <a:avLst/>
          </a:prstGeom>
          <a:solidFill>
            <a:schemeClr val="accent1"/>
          </a:solidFill>
        </p:spPr>
        <p:txBody>
          <a:bodyPr wrap="square">
            <a:spAutoFit/>
          </a:bodyPr>
          <a:lstStyle/>
          <a:p>
            <a:r>
              <a:rPr lang="en-US" dirty="0">
                <a:solidFill>
                  <a:schemeClr val="bg1"/>
                </a:solidFill>
              </a:rPr>
              <a:t>If we don't want to override the file, we can instead append or add to the end of the file by using the double greater than operator ( &gt;&gt; )</a:t>
            </a:r>
            <a:endParaRPr lang="it-IT" dirty="0">
              <a:solidFill>
                <a:schemeClr val="bg1"/>
              </a:solidFill>
            </a:endParaRPr>
          </a:p>
        </p:txBody>
      </p:sp>
      <p:pic>
        <p:nvPicPr>
          <p:cNvPr id="31" name="Immagine 30">
            <a:extLst>
              <a:ext uri="{FF2B5EF4-FFF2-40B4-BE49-F238E27FC236}">
                <a16:creationId xmlns:a16="http://schemas.microsoft.com/office/drawing/2014/main" id="{1BBDCBB8-0B56-0D80-9C79-9F3DC971AD9D}"/>
              </a:ext>
            </a:extLst>
          </p:cNvPr>
          <p:cNvPicPr>
            <a:picLocks noChangeAspect="1"/>
          </p:cNvPicPr>
          <p:nvPr/>
        </p:nvPicPr>
        <p:blipFill>
          <a:blip r:embed="rId10"/>
          <a:stretch>
            <a:fillRect/>
          </a:stretch>
        </p:blipFill>
        <p:spPr>
          <a:xfrm>
            <a:off x="536608" y="1022251"/>
            <a:ext cx="7770296" cy="5575101"/>
          </a:xfrm>
          <a:prstGeom prst="rect">
            <a:avLst/>
          </a:prstGeom>
        </p:spPr>
      </p:pic>
      <p:sp>
        <p:nvSpPr>
          <p:cNvPr id="32" name="Ovale 31">
            <a:extLst>
              <a:ext uri="{FF2B5EF4-FFF2-40B4-BE49-F238E27FC236}">
                <a16:creationId xmlns:a16="http://schemas.microsoft.com/office/drawing/2014/main" id="{9413E966-5437-5B50-74E5-D6E5C0D146E9}"/>
              </a:ext>
            </a:extLst>
          </p:cNvPr>
          <p:cNvSpPr/>
          <p:nvPr/>
        </p:nvSpPr>
        <p:spPr>
          <a:xfrm>
            <a:off x="2105323" y="1383654"/>
            <a:ext cx="2503847" cy="5220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0425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P spid="14" grpId="0" animBg="1"/>
      <p:bldP spid="15" grpId="0" animBg="1"/>
      <p:bldP spid="19" grpId="0" animBg="1"/>
      <p:bldP spid="21" grpId="0" animBg="1"/>
      <p:bldP spid="25" grpId="0" animBg="1"/>
      <p:bldP spid="26" grpId="0" animBg="1"/>
      <p:bldP spid="29"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B7FDC-3F7A-16C9-06AA-CE7F0E667FD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92690CF-A3D5-D119-3181-90318CCAC9FB}"/>
              </a:ext>
            </a:extLst>
          </p:cNvPr>
          <p:cNvGraphicFramePr/>
          <p:nvPr>
            <p:extLst>
              <p:ext uri="{D42A27DB-BD31-4B8C-83A1-F6EECF244321}">
                <p14:modId xmlns:p14="http://schemas.microsoft.com/office/powerpoint/2010/main" val="168633985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EF34785-5281-2B1F-BA0B-4CBEDB683632}"/>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6068B95-153C-CAB3-B300-342CC7E70FA0}"/>
              </a:ext>
            </a:extLst>
          </p:cNvPr>
          <p:cNvSpPr txBox="1"/>
          <p:nvPr/>
        </p:nvSpPr>
        <p:spPr>
          <a:xfrm>
            <a:off x="2266336" y="980728"/>
            <a:ext cx="4611328" cy="2308324"/>
          </a:xfrm>
          <a:prstGeom prst="rect">
            <a:avLst/>
          </a:prstGeom>
          <a:solidFill>
            <a:schemeClr val="accent1"/>
          </a:solidFill>
        </p:spPr>
        <p:txBody>
          <a:bodyPr wrap="square">
            <a:spAutoFit/>
          </a:bodyPr>
          <a:lstStyle/>
          <a:p>
            <a:r>
              <a:rPr lang="en-US" dirty="0">
                <a:solidFill>
                  <a:schemeClr val="bg1"/>
                </a:solidFill>
              </a:rPr>
              <a:t>We want to talk about error redirection.</a:t>
            </a:r>
          </a:p>
          <a:p>
            <a:endParaRPr lang="en-US" dirty="0">
              <a:solidFill>
                <a:schemeClr val="bg1"/>
              </a:solidFill>
            </a:endParaRPr>
          </a:p>
          <a:p>
            <a:r>
              <a:rPr lang="en-US" dirty="0">
                <a:solidFill>
                  <a:schemeClr val="bg1"/>
                </a:solidFill>
              </a:rPr>
              <a:t>The three streams, attached to any Linux command actually have numbers associated with them.</a:t>
            </a:r>
          </a:p>
          <a:p>
            <a:r>
              <a:rPr lang="en-US" dirty="0">
                <a:solidFill>
                  <a:schemeClr val="bg1"/>
                </a:solidFill>
              </a:rPr>
              <a:t>You see the numbers between parentheses. STDERR is stream number 2 and we use these numbers to identify the streams.</a:t>
            </a:r>
            <a:endParaRPr lang="it-IT" dirty="0">
              <a:solidFill>
                <a:schemeClr val="bg1"/>
              </a:solidFill>
            </a:endParaRPr>
          </a:p>
        </p:txBody>
      </p:sp>
      <p:pic>
        <p:nvPicPr>
          <p:cNvPr id="6" name="Immagine 5">
            <a:extLst>
              <a:ext uri="{FF2B5EF4-FFF2-40B4-BE49-F238E27FC236}">
                <a16:creationId xmlns:a16="http://schemas.microsoft.com/office/drawing/2014/main" id="{DB2AE152-5182-5234-C054-CA1EAFBAE72C}"/>
              </a:ext>
            </a:extLst>
          </p:cNvPr>
          <p:cNvPicPr>
            <a:picLocks noChangeAspect="1"/>
          </p:cNvPicPr>
          <p:nvPr/>
        </p:nvPicPr>
        <p:blipFill>
          <a:blip r:embed="rId7"/>
          <a:stretch>
            <a:fillRect/>
          </a:stretch>
        </p:blipFill>
        <p:spPr>
          <a:xfrm>
            <a:off x="1512305" y="3451423"/>
            <a:ext cx="6119390" cy="1615580"/>
          </a:xfrm>
          <a:prstGeom prst="rect">
            <a:avLst/>
          </a:prstGeom>
        </p:spPr>
      </p:pic>
      <p:pic>
        <p:nvPicPr>
          <p:cNvPr id="9" name="Immagine 8">
            <a:extLst>
              <a:ext uri="{FF2B5EF4-FFF2-40B4-BE49-F238E27FC236}">
                <a16:creationId xmlns:a16="http://schemas.microsoft.com/office/drawing/2014/main" id="{C819D733-5DEA-EED3-3722-82E80FCB4F7E}"/>
              </a:ext>
            </a:extLst>
          </p:cNvPr>
          <p:cNvPicPr>
            <a:picLocks noChangeAspect="1"/>
          </p:cNvPicPr>
          <p:nvPr/>
        </p:nvPicPr>
        <p:blipFill>
          <a:blip r:embed="rId8"/>
          <a:stretch>
            <a:fillRect/>
          </a:stretch>
        </p:blipFill>
        <p:spPr>
          <a:xfrm>
            <a:off x="395536" y="980728"/>
            <a:ext cx="8640960" cy="4802899"/>
          </a:xfrm>
          <a:prstGeom prst="rect">
            <a:avLst/>
          </a:prstGeom>
        </p:spPr>
      </p:pic>
      <p:sp>
        <p:nvSpPr>
          <p:cNvPr id="10" name="Ovale 9">
            <a:extLst>
              <a:ext uri="{FF2B5EF4-FFF2-40B4-BE49-F238E27FC236}">
                <a16:creationId xmlns:a16="http://schemas.microsoft.com/office/drawing/2014/main" id="{AEFE90E0-54E1-B744-2553-217E6680A082}"/>
              </a:ext>
            </a:extLst>
          </p:cNvPr>
          <p:cNvSpPr/>
          <p:nvPr/>
        </p:nvSpPr>
        <p:spPr>
          <a:xfrm>
            <a:off x="1763688" y="1093865"/>
            <a:ext cx="1800200" cy="496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766CB9AF-4312-9DBF-D418-37941DA142FF}"/>
              </a:ext>
            </a:extLst>
          </p:cNvPr>
          <p:cNvSpPr/>
          <p:nvPr/>
        </p:nvSpPr>
        <p:spPr>
          <a:xfrm>
            <a:off x="395536" y="1484784"/>
            <a:ext cx="4752528" cy="218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59BC50F9-C815-7B21-D954-00E86BE5D1B2}"/>
              </a:ext>
            </a:extLst>
          </p:cNvPr>
          <p:cNvSpPr/>
          <p:nvPr/>
        </p:nvSpPr>
        <p:spPr>
          <a:xfrm>
            <a:off x="1763688" y="1836372"/>
            <a:ext cx="3024336" cy="496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AF00FA63-51CE-B645-5D42-1E8EE3EC8E6A}"/>
              </a:ext>
            </a:extLst>
          </p:cNvPr>
          <p:cNvSpPr/>
          <p:nvPr/>
        </p:nvSpPr>
        <p:spPr>
          <a:xfrm>
            <a:off x="3388764" y="1975258"/>
            <a:ext cx="247132" cy="232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74888D4-1034-63D5-8C9B-5874440C4D05}"/>
              </a:ext>
            </a:extLst>
          </p:cNvPr>
          <p:cNvSpPr/>
          <p:nvPr/>
        </p:nvSpPr>
        <p:spPr>
          <a:xfrm>
            <a:off x="1580731" y="2390041"/>
            <a:ext cx="1800200" cy="248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F33DAAC2-1E71-DB2D-B367-AC13E4BF85DB}"/>
              </a:ext>
            </a:extLst>
          </p:cNvPr>
          <p:cNvPicPr>
            <a:picLocks noChangeAspect="1"/>
          </p:cNvPicPr>
          <p:nvPr/>
        </p:nvPicPr>
        <p:blipFill>
          <a:blip r:embed="rId9"/>
          <a:stretch>
            <a:fillRect/>
          </a:stretch>
        </p:blipFill>
        <p:spPr>
          <a:xfrm>
            <a:off x="395537" y="2983064"/>
            <a:ext cx="5256584" cy="1331952"/>
          </a:xfrm>
          <a:prstGeom prst="rect">
            <a:avLst/>
          </a:prstGeom>
        </p:spPr>
      </p:pic>
      <p:sp>
        <p:nvSpPr>
          <p:cNvPr id="17" name="Ovale 16">
            <a:extLst>
              <a:ext uri="{FF2B5EF4-FFF2-40B4-BE49-F238E27FC236}">
                <a16:creationId xmlns:a16="http://schemas.microsoft.com/office/drawing/2014/main" id="{FD0EF947-E594-E983-B33A-BFD98366B4F3}"/>
              </a:ext>
            </a:extLst>
          </p:cNvPr>
          <p:cNvSpPr/>
          <p:nvPr/>
        </p:nvSpPr>
        <p:spPr>
          <a:xfrm>
            <a:off x="1763688" y="2793376"/>
            <a:ext cx="3024336" cy="496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12E1784B-899D-C7E1-54A4-784C882DC8D3}"/>
              </a:ext>
            </a:extLst>
          </p:cNvPr>
          <p:cNvSpPr/>
          <p:nvPr/>
        </p:nvSpPr>
        <p:spPr>
          <a:xfrm>
            <a:off x="3440322" y="2893978"/>
            <a:ext cx="267582" cy="246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0E129994-E69C-B736-25FB-703469DBEFFA}"/>
              </a:ext>
            </a:extLst>
          </p:cNvPr>
          <p:cNvSpPr/>
          <p:nvPr/>
        </p:nvSpPr>
        <p:spPr>
          <a:xfrm>
            <a:off x="1331258" y="3399066"/>
            <a:ext cx="1800200" cy="248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6FB48D02-54E4-759A-368E-4D309FE5C432}"/>
              </a:ext>
            </a:extLst>
          </p:cNvPr>
          <p:cNvSpPr txBox="1"/>
          <p:nvPr/>
        </p:nvSpPr>
        <p:spPr>
          <a:xfrm>
            <a:off x="2030580" y="4234221"/>
            <a:ext cx="4611328" cy="923330"/>
          </a:xfrm>
          <a:prstGeom prst="rect">
            <a:avLst/>
          </a:prstGeom>
          <a:solidFill>
            <a:schemeClr val="accent1"/>
          </a:solidFill>
        </p:spPr>
        <p:txBody>
          <a:bodyPr wrap="square">
            <a:spAutoFit/>
          </a:bodyPr>
          <a:lstStyle/>
          <a:p>
            <a:r>
              <a:rPr lang="en-US" dirty="0">
                <a:solidFill>
                  <a:schemeClr val="bg1"/>
                </a:solidFill>
              </a:rPr>
              <a:t>It's also possible to redirect both the normal output and the error messages of the same command.</a:t>
            </a:r>
            <a:endParaRPr lang="it-IT" dirty="0">
              <a:solidFill>
                <a:schemeClr val="bg1"/>
              </a:solidFill>
            </a:endParaRPr>
          </a:p>
        </p:txBody>
      </p:sp>
      <p:pic>
        <p:nvPicPr>
          <p:cNvPr id="23" name="Immagine 22">
            <a:extLst>
              <a:ext uri="{FF2B5EF4-FFF2-40B4-BE49-F238E27FC236}">
                <a16:creationId xmlns:a16="http://schemas.microsoft.com/office/drawing/2014/main" id="{C712B39A-D704-DA6D-0C60-290D46BF6412}"/>
              </a:ext>
            </a:extLst>
          </p:cNvPr>
          <p:cNvPicPr>
            <a:picLocks noChangeAspect="1"/>
          </p:cNvPicPr>
          <p:nvPr/>
        </p:nvPicPr>
        <p:blipFill>
          <a:blip r:embed="rId10"/>
          <a:stretch>
            <a:fillRect/>
          </a:stretch>
        </p:blipFill>
        <p:spPr>
          <a:xfrm>
            <a:off x="395535" y="818357"/>
            <a:ext cx="8640960" cy="4819546"/>
          </a:xfrm>
          <a:prstGeom prst="rect">
            <a:avLst/>
          </a:prstGeom>
        </p:spPr>
      </p:pic>
      <p:sp>
        <p:nvSpPr>
          <p:cNvPr id="24" name="Ovale 23">
            <a:extLst>
              <a:ext uri="{FF2B5EF4-FFF2-40B4-BE49-F238E27FC236}">
                <a16:creationId xmlns:a16="http://schemas.microsoft.com/office/drawing/2014/main" id="{355AD90C-4C39-897F-8156-50947F0492DC}"/>
              </a:ext>
            </a:extLst>
          </p:cNvPr>
          <p:cNvSpPr/>
          <p:nvPr/>
        </p:nvSpPr>
        <p:spPr>
          <a:xfrm>
            <a:off x="1639280" y="1091594"/>
            <a:ext cx="3076736" cy="3417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410A6931-5DB6-23AD-DF28-07D134AB3072}"/>
              </a:ext>
            </a:extLst>
          </p:cNvPr>
          <p:cNvSpPr/>
          <p:nvPr/>
        </p:nvSpPr>
        <p:spPr>
          <a:xfrm>
            <a:off x="303354" y="1484348"/>
            <a:ext cx="1080120" cy="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227D6718-884D-2C62-D680-2773ED0C8B59}"/>
              </a:ext>
            </a:extLst>
          </p:cNvPr>
          <p:cNvSpPr/>
          <p:nvPr/>
        </p:nvSpPr>
        <p:spPr>
          <a:xfrm>
            <a:off x="301103" y="1760672"/>
            <a:ext cx="4611328" cy="364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D9D1D7CC-EF68-9F9A-6A09-06AD4646DB86}"/>
              </a:ext>
            </a:extLst>
          </p:cNvPr>
          <p:cNvSpPr/>
          <p:nvPr/>
        </p:nvSpPr>
        <p:spPr>
          <a:xfrm>
            <a:off x="1760872" y="2206457"/>
            <a:ext cx="4611328" cy="364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7DEAEBF5-46C3-97C1-9CA9-766E150341A9}"/>
              </a:ext>
            </a:extLst>
          </p:cNvPr>
          <p:cNvSpPr/>
          <p:nvPr/>
        </p:nvSpPr>
        <p:spPr>
          <a:xfrm>
            <a:off x="1832994" y="2679224"/>
            <a:ext cx="1080120" cy="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FC1A4453-00D4-2ED6-C99A-B20B85BDD150}"/>
              </a:ext>
            </a:extLst>
          </p:cNvPr>
          <p:cNvSpPr/>
          <p:nvPr/>
        </p:nvSpPr>
        <p:spPr>
          <a:xfrm>
            <a:off x="1777356" y="3771109"/>
            <a:ext cx="1080120" cy="367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15B5B234-27B8-4FA2-06F7-FAD3B8BF6743}"/>
              </a:ext>
            </a:extLst>
          </p:cNvPr>
          <p:cNvSpPr txBox="1"/>
          <p:nvPr/>
        </p:nvSpPr>
        <p:spPr>
          <a:xfrm>
            <a:off x="2410351" y="4234221"/>
            <a:ext cx="4611328" cy="1477328"/>
          </a:xfrm>
          <a:prstGeom prst="rect">
            <a:avLst/>
          </a:prstGeom>
          <a:solidFill>
            <a:schemeClr val="accent1"/>
          </a:solidFill>
        </p:spPr>
        <p:txBody>
          <a:bodyPr wrap="square">
            <a:spAutoFit/>
          </a:bodyPr>
          <a:lstStyle/>
          <a:p>
            <a:r>
              <a:rPr lang="en-US" dirty="0">
                <a:solidFill>
                  <a:schemeClr val="bg1"/>
                </a:solidFill>
              </a:rPr>
              <a:t>Now we want redirect both standard output and standard error to the same file.</a:t>
            </a:r>
          </a:p>
          <a:p>
            <a:endParaRPr lang="en-US" dirty="0">
              <a:solidFill>
                <a:schemeClr val="bg1"/>
              </a:solidFill>
            </a:endParaRPr>
          </a:p>
          <a:p>
            <a:r>
              <a:rPr lang="en-US" dirty="0">
                <a:solidFill>
                  <a:schemeClr val="bg1"/>
                </a:solidFill>
              </a:rPr>
              <a:t>What I'll do is redirect standard output to a file and the standard error to standard output</a:t>
            </a:r>
            <a:endParaRPr lang="it-IT" dirty="0">
              <a:solidFill>
                <a:schemeClr val="bg1"/>
              </a:solidFill>
            </a:endParaRPr>
          </a:p>
        </p:txBody>
      </p:sp>
      <p:pic>
        <p:nvPicPr>
          <p:cNvPr id="33" name="Immagine 32">
            <a:extLst>
              <a:ext uri="{FF2B5EF4-FFF2-40B4-BE49-F238E27FC236}">
                <a16:creationId xmlns:a16="http://schemas.microsoft.com/office/drawing/2014/main" id="{15A30194-373D-C21D-FE90-EB7C81158385}"/>
              </a:ext>
            </a:extLst>
          </p:cNvPr>
          <p:cNvPicPr>
            <a:picLocks noChangeAspect="1"/>
          </p:cNvPicPr>
          <p:nvPr/>
        </p:nvPicPr>
        <p:blipFill>
          <a:blip r:embed="rId11"/>
          <a:stretch>
            <a:fillRect/>
          </a:stretch>
        </p:blipFill>
        <p:spPr>
          <a:xfrm>
            <a:off x="266811" y="843927"/>
            <a:ext cx="8138865" cy="3299746"/>
          </a:xfrm>
          <a:prstGeom prst="rect">
            <a:avLst/>
          </a:prstGeom>
        </p:spPr>
      </p:pic>
      <p:sp>
        <p:nvSpPr>
          <p:cNvPr id="34" name="Ovale 33">
            <a:extLst>
              <a:ext uri="{FF2B5EF4-FFF2-40B4-BE49-F238E27FC236}">
                <a16:creationId xmlns:a16="http://schemas.microsoft.com/office/drawing/2014/main" id="{EEB8A653-B8CC-393F-65DC-6E8FC1A826CD}"/>
              </a:ext>
            </a:extLst>
          </p:cNvPr>
          <p:cNvSpPr/>
          <p:nvPr/>
        </p:nvSpPr>
        <p:spPr>
          <a:xfrm>
            <a:off x="1816816" y="1141172"/>
            <a:ext cx="4699400" cy="4029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9" name="Gruppo 38">
            <a:extLst>
              <a:ext uri="{FF2B5EF4-FFF2-40B4-BE49-F238E27FC236}">
                <a16:creationId xmlns:a16="http://schemas.microsoft.com/office/drawing/2014/main" id="{4FF9A7EA-C952-72F3-693F-FF438982B102}"/>
              </a:ext>
            </a:extLst>
          </p:cNvPr>
          <p:cNvGrpSpPr/>
          <p:nvPr/>
        </p:nvGrpSpPr>
        <p:grpSpPr>
          <a:xfrm>
            <a:off x="5514792" y="1194303"/>
            <a:ext cx="2055350" cy="1034449"/>
            <a:chOff x="5514792" y="1194303"/>
            <a:chExt cx="2055350" cy="1034449"/>
          </a:xfrm>
        </p:grpSpPr>
        <p:sp>
          <p:nvSpPr>
            <p:cNvPr id="35" name="Ovale 34">
              <a:extLst>
                <a:ext uri="{FF2B5EF4-FFF2-40B4-BE49-F238E27FC236}">
                  <a16:creationId xmlns:a16="http://schemas.microsoft.com/office/drawing/2014/main" id="{B038E1DF-4656-1371-B0CA-5A8B950AAFFA}"/>
                </a:ext>
              </a:extLst>
            </p:cNvPr>
            <p:cNvSpPr/>
            <p:nvPr/>
          </p:nvSpPr>
          <p:spPr>
            <a:xfrm>
              <a:off x="5514792" y="1194303"/>
              <a:ext cx="260328" cy="2601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F8AE2716-51B3-89C7-FA02-FD8CBB097C33}"/>
                </a:ext>
              </a:extLst>
            </p:cNvPr>
            <p:cNvSpPr txBox="1"/>
            <p:nvPr/>
          </p:nvSpPr>
          <p:spPr>
            <a:xfrm>
              <a:off x="5787194" y="1859420"/>
              <a:ext cx="1782948" cy="369332"/>
            </a:xfrm>
            <a:prstGeom prst="rect">
              <a:avLst/>
            </a:prstGeom>
            <a:solidFill>
              <a:schemeClr val="accent1"/>
            </a:solidFill>
          </p:spPr>
          <p:txBody>
            <a:bodyPr wrap="square">
              <a:spAutoFit/>
            </a:bodyPr>
            <a:lstStyle/>
            <a:p>
              <a:r>
                <a:rPr lang="en-US" dirty="0">
                  <a:solidFill>
                    <a:schemeClr val="bg1"/>
                  </a:solidFill>
                </a:rPr>
                <a:t>Standard output</a:t>
              </a:r>
              <a:endParaRPr lang="it-IT" dirty="0">
                <a:solidFill>
                  <a:schemeClr val="bg1"/>
                </a:solidFill>
              </a:endParaRPr>
            </a:p>
          </p:txBody>
        </p:sp>
        <p:cxnSp>
          <p:nvCxnSpPr>
            <p:cNvPr id="38" name="Connettore diritto 37">
              <a:extLst>
                <a:ext uri="{FF2B5EF4-FFF2-40B4-BE49-F238E27FC236}">
                  <a16:creationId xmlns:a16="http://schemas.microsoft.com/office/drawing/2014/main" id="{94A56F6F-2717-E1B6-5827-F3B963BD2126}"/>
                </a:ext>
              </a:extLst>
            </p:cNvPr>
            <p:cNvCxnSpPr/>
            <p:nvPr/>
          </p:nvCxnSpPr>
          <p:spPr>
            <a:xfrm flipH="1" flipV="1">
              <a:off x="5670886" y="1488012"/>
              <a:ext cx="385904" cy="34836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Ovale 39">
            <a:extLst>
              <a:ext uri="{FF2B5EF4-FFF2-40B4-BE49-F238E27FC236}">
                <a16:creationId xmlns:a16="http://schemas.microsoft.com/office/drawing/2014/main" id="{FF36FECB-F2FF-11BA-FD4F-14DE9EAA8FA5}"/>
              </a:ext>
            </a:extLst>
          </p:cNvPr>
          <p:cNvSpPr/>
          <p:nvPr/>
        </p:nvSpPr>
        <p:spPr>
          <a:xfrm>
            <a:off x="1809058" y="1641100"/>
            <a:ext cx="1445215" cy="372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0DF9DDE1-A565-2450-C8BB-CD61663ACA8B}"/>
              </a:ext>
            </a:extLst>
          </p:cNvPr>
          <p:cNvSpPr txBox="1"/>
          <p:nvPr/>
        </p:nvSpPr>
        <p:spPr>
          <a:xfrm>
            <a:off x="2364139" y="5822569"/>
            <a:ext cx="4616244" cy="923330"/>
          </a:xfrm>
          <a:prstGeom prst="rect">
            <a:avLst/>
          </a:prstGeom>
          <a:solidFill>
            <a:schemeClr val="accent1"/>
          </a:solidFill>
        </p:spPr>
        <p:txBody>
          <a:bodyPr wrap="square">
            <a:spAutoFit/>
          </a:bodyPr>
          <a:lstStyle/>
          <a:p>
            <a:r>
              <a:rPr lang="en-US" dirty="0">
                <a:solidFill>
                  <a:schemeClr val="bg1"/>
                </a:solidFill>
              </a:rPr>
              <a:t>You can also combine command reduction with pipes.</a:t>
            </a:r>
          </a:p>
          <a:p>
            <a:r>
              <a:rPr lang="en-US" dirty="0">
                <a:solidFill>
                  <a:schemeClr val="bg1"/>
                </a:solidFill>
              </a:rPr>
              <a:t>Let's take a look at an example.</a:t>
            </a:r>
            <a:endParaRPr lang="it-IT" dirty="0">
              <a:solidFill>
                <a:schemeClr val="bg1"/>
              </a:solidFill>
            </a:endParaRPr>
          </a:p>
        </p:txBody>
      </p:sp>
      <p:pic>
        <p:nvPicPr>
          <p:cNvPr id="44" name="Immagine 43">
            <a:extLst>
              <a:ext uri="{FF2B5EF4-FFF2-40B4-BE49-F238E27FC236}">
                <a16:creationId xmlns:a16="http://schemas.microsoft.com/office/drawing/2014/main" id="{7625992D-2458-2E66-6DD5-FD3EF3FD51A6}"/>
              </a:ext>
            </a:extLst>
          </p:cNvPr>
          <p:cNvPicPr>
            <a:picLocks noChangeAspect="1"/>
          </p:cNvPicPr>
          <p:nvPr/>
        </p:nvPicPr>
        <p:blipFill>
          <a:blip r:embed="rId12"/>
          <a:stretch>
            <a:fillRect/>
          </a:stretch>
        </p:blipFill>
        <p:spPr>
          <a:xfrm>
            <a:off x="340431" y="833540"/>
            <a:ext cx="8722603" cy="4878010"/>
          </a:xfrm>
          <a:prstGeom prst="rect">
            <a:avLst/>
          </a:prstGeom>
        </p:spPr>
      </p:pic>
      <p:sp>
        <p:nvSpPr>
          <p:cNvPr id="45" name="Ovale 44">
            <a:extLst>
              <a:ext uri="{FF2B5EF4-FFF2-40B4-BE49-F238E27FC236}">
                <a16:creationId xmlns:a16="http://schemas.microsoft.com/office/drawing/2014/main" id="{DEECADC7-97F2-A366-DBDB-8E35595A57CC}"/>
              </a:ext>
            </a:extLst>
          </p:cNvPr>
          <p:cNvSpPr/>
          <p:nvPr/>
        </p:nvSpPr>
        <p:spPr>
          <a:xfrm>
            <a:off x="1635517" y="1142308"/>
            <a:ext cx="1080120" cy="2837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230B7B82-D57E-A095-6ED6-7E485A8DC6A0}"/>
              </a:ext>
            </a:extLst>
          </p:cNvPr>
          <p:cNvSpPr/>
          <p:nvPr/>
        </p:nvSpPr>
        <p:spPr>
          <a:xfrm>
            <a:off x="1583668" y="4138976"/>
            <a:ext cx="1980220" cy="2810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39145315-081A-C13A-14E0-C453AA401636}"/>
              </a:ext>
            </a:extLst>
          </p:cNvPr>
          <p:cNvSpPr/>
          <p:nvPr/>
        </p:nvSpPr>
        <p:spPr>
          <a:xfrm>
            <a:off x="1673678" y="4803664"/>
            <a:ext cx="2682298" cy="297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9" name="Immagine 48">
            <a:extLst>
              <a:ext uri="{FF2B5EF4-FFF2-40B4-BE49-F238E27FC236}">
                <a16:creationId xmlns:a16="http://schemas.microsoft.com/office/drawing/2014/main" id="{9DC1C68C-E6E8-CA58-6E39-E9D87842EDFA}"/>
              </a:ext>
            </a:extLst>
          </p:cNvPr>
          <p:cNvPicPr>
            <a:picLocks noChangeAspect="1"/>
          </p:cNvPicPr>
          <p:nvPr/>
        </p:nvPicPr>
        <p:blipFill>
          <a:blip r:embed="rId13"/>
          <a:stretch>
            <a:fillRect/>
          </a:stretch>
        </p:blipFill>
        <p:spPr>
          <a:xfrm>
            <a:off x="328273" y="5525327"/>
            <a:ext cx="8117834" cy="274935"/>
          </a:xfrm>
          <a:prstGeom prst="rect">
            <a:avLst/>
          </a:prstGeom>
        </p:spPr>
      </p:pic>
      <p:sp>
        <p:nvSpPr>
          <p:cNvPr id="50" name="Ovale 49">
            <a:extLst>
              <a:ext uri="{FF2B5EF4-FFF2-40B4-BE49-F238E27FC236}">
                <a16:creationId xmlns:a16="http://schemas.microsoft.com/office/drawing/2014/main" id="{4170CC49-A98A-1DF7-F568-1F2F634865DC}"/>
              </a:ext>
            </a:extLst>
          </p:cNvPr>
          <p:cNvSpPr/>
          <p:nvPr/>
        </p:nvSpPr>
        <p:spPr>
          <a:xfrm>
            <a:off x="1808107" y="5428041"/>
            <a:ext cx="3104323" cy="305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55" name="Gruppo 54">
            <a:extLst>
              <a:ext uri="{FF2B5EF4-FFF2-40B4-BE49-F238E27FC236}">
                <a16:creationId xmlns:a16="http://schemas.microsoft.com/office/drawing/2014/main" id="{66056F39-E827-2A9A-FF63-1C2E75A300FB}"/>
              </a:ext>
            </a:extLst>
          </p:cNvPr>
          <p:cNvGrpSpPr/>
          <p:nvPr/>
        </p:nvGrpSpPr>
        <p:grpSpPr>
          <a:xfrm>
            <a:off x="333082" y="869999"/>
            <a:ext cx="8737299" cy="5802219"/>
            <a:chOff x="299196" y="879230"/>
            <a:chExt cx="8737299" cy="5802219"/>
          </a:xfrm>
        </p:grpSpPr>
        <p:pic>
          <p:nvPicPr>
            <p:cNvPr id="52" name="Immagine 51">
              <a:extLst>
                <a:ext uri="{FF2B5EF4-FFF2-40B4-BE49-F238E27FC236}">
                  <a16:creationId xmlns:a16="http://schemas.microsoft.com/office/drawing/2014/main" id="{94C47117-2B69-3D53-C676-7208235A4C5B}"/>
                </a:ext>
              </a:extLst>
            </p:cNvPr>
            <p:cNvPicPr>
              <a:picLocks noChangeAspect="1"/>
            </p:cNvPicPr>
            <p:nvPr/>
          </p:nvPicPr>
          <p:blipFill>
            <a:blip r:embed="rId14"/>
            <a:stretch>
              <a:fillRect/>
            </a:stretch>
          </p:blipFill>
          <p:spPr>
            <a:xfrm>
              <a:off x="299196" y="879230"/>
              <a:ext cx="8737299" cy="2886108"/>
            </a:xfrm>
            <a:prstGeom prst="rect">
              <a:avLst/>
            </a:prstGeom>
          </p:spPr>
        </p:pic>
        <p:pic>
          <p:nvPicPr>
            <p:cNvPr id="54" name="Immagine 53">
              <a:extLst>
                <a:ext uri="{FF2B5EF4-FFF2-40B4-BE49-F238E27FC236}">
                  <a16:creationId xmlns:a16="http://schemas.microsoft.com/office/drawing/2014/main" id="{8EAD338E-65BC-F5D6-0DF0-622C2C0CCED0}"/>
                </a:ext>
              </a:extLst>
            </p:cNvPr>
            <p:cNvPicPr>
              <a:picLocks noChangeAspect="1"/>
            </p:cNvPicPr>
            <p:nvPr/>
          </p:nvPicPr>
          <p:blipFill>
            <a:blip r:embed="rId15"/>
            <a:stretch>
              <a:fillRect/>
            </a:stretch>
          </p:blipFill>
          <p:spPr>
            <a:xfrm>
              <a:off x="302530" y="3765339"/>
              <a:ext cx="8733965" cy="2916110"/>
            </a:xfrm>
            <a:prstGeom prst="rect">
              <a:avLst/>
            </a:prstGeom>
          </p:spPr>
        </p:pic>
      </p:grpSp>
      <p:sp>
        <p:nvSpPr>
          <p:cNvPr id="56" name="Ovale 55">
            <a:extLst>
              <a:ext uri="{FF2B5EF4-FFF2-40B4-BE49-F238E27FC236}">
                <a16:creationId xmlns:a16="http://schemas.microsoft.com/office/drawing/2014/main" id="{F74678F1-545A-8D57-9902-D65DEBD702CB}"/>
              </a:ext>
            </a:extLst>
          </p:cNvPr>
          <p:cNvSpPr/>
          <p:nvPr/>
        </p:nvSpPr>
        <p:spPr>
          <a:xfrm>
            <a:off x="1728247" y="1196690"/>
            <a:ext cx="1420732" cy="2934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B338EA26-A2BA-F4A7-ACFB-3BCA32D8B844}"/>
              </a:ext>
            </a:extLst>
          </p:cNvPr>
          <p:cNvSpPr/>
          <p:nvPr/>
        </p:nvSpPr>
        <p:spPr>
          <a:xfrm>
            <a:off x="211679" y="1227563"/>
            <a:ext cx="533517" cy="25834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3769EAC2-1C4A-4A5C-0DC0-6FAD00DF291E}"/>
              </a:ext>
            </a:extLst>
          </p:cNvPr>
          <p:cNvSpPr/>
          <p:nvPr/>
        </p:nvSpPr>
        <p:spPr>
          <a:xfrm>
            <a:off x="1594094" y="3669073"/>
            <a:ext cx="2329833" cy="2868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00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fade">
                                      <p:cBhvr>
                                        <p:cTn id="142" dur="500"/>
                                        <p:tgtEl>
                                          <p:spTgt spid="4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fade">
                                      <p:cBhvr>
                                        <p:cTn id="147" dur="500"/>
                                        <p:tgtEl>
                                          <p:spTgt spid="4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49"/>
                                        </p:tgtEl>
                                        <p:attrNameLst>
                                          <p:attrName>style.visibility</p:attrName>
                                        </p:attrNameLst>
                                      </p:cBhvr>
                                      <p:to>
                                        <p:strVal val="visible"/>
                                      </p:to>
                                    </p:set>
                                    <p:animEffect transition="in" filter="fade">
                                      <p:cBhvr>
                                        <p:cTn id="152" dur="500"/>
                                        <p:tgtEl>
                                          <p:spTgt spid="4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animEffect transition="in" filter="fade">
                                      <p:cBhvr>
                                        <p:cTn id="157" dur="500"/>
                                        <p:tgtEl>
                                          <p:spTgt spid="50"/>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fade">
                                      <p:cBhvr>
                                        <p:cTn id="167" dur="500"/>
                                        <p:tgtEl>
                                          <p:spTgt spid="5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7"/>
                                        </p:tgtEl>
                                        <p:attrNameLst>
                                          <p:attrName>style.visibility</p:attrName>
                                        </p:attrNameLst>
                                      </p:cBhvr>
                                      <p:to>
                                        <p:strVal val="visible"/>
                                      </p:to>
                                    </p:set>
                                    <p:animEffect transition="in" filter="fade">
                                      <p:cBhvr>
                                        <p:cTn id="172" dur="500"/>
                                        <p:tgtEl>
                                          <p:spTgt spid="5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8"/>
                                        </p:tgtEl>
                                        <p:attrNameLst>
                                          <p:attrName>style.visibility</p:attrName>
                                        </p:attrNameLst>
                                      </p:cBhvr>
                                      <p:to>
                                        <p:strVal val="visible"/>
                                      </p:to>
                                    </p:set>
                                    <p:animEffect transition="in" filter="fade">
                                      <p:cBhvr>
                                        <p:cTn id="17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7" grpId="0" animBg="1"/>
      <p:bldP spid="18" grpId="0" animBg="1"/>
      <p:bldP spid="19" grpId="0" animBg="1"/>
      <p:bldP spid="21" grpId="0" animBg="1"/>
      <p:bldP spid="24" grpId="0" animBg="1"/>
      <p:bldP spid="25" grpId="0" animBg="1"/>
      <p:bldP spid="26" grpId="0" animBg="1"/>
      <p:bldP spid="27" grpId="0" animBg="1"/>
      <p:bldP spid="28" grpId="0" animBg="1"/>
      <p:bldP spid="29" grpId="0" animBg="1"/>
      <p:bldP spid="31" grpId="0" animBg="1"/>
      <p:bldP spid="34" grpId="0" animBg="1"/>
      <p:bldP spid="40" grpId="0" animBg="1"/>
      <p:bldP spid="42" grpId="0" animBg="1"/>
      <p:bldP spid="45" grpId="0" animBg="1"/>
      <p:bldP spid="46" grpId="0" animBg="1"/>
      <p:bldP spid="47" grpId="0" animBg="1"/>
      <p:bldP spid="50"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AB0E0-E58F-124C-A5EC-16AE829779B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90E173B9-286B-DA25-9152-8B77665FDC71}"/>
              </a:ext>
            </a:extLst>
          </p:cNvPr>
          <p:cNvGraphicFramePr/>
          <p:nvPr>
            <p:extLst>
              <p:ext uri="{D42A27DB-BD31-4B8C-83A1-F6EECF244321}">
                <p14:modId xmlns:p14="http://schemas.microsoft.com/office/powerpoint/2010/main" val="15569295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981412A-75DB-CEDF-BBA8-3CAEE34FF2F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76DB903-C1E4-443D-6381-976890AE4938}"/>
              </a:ext>
            </a:extLst>
          </p:cNvPr>
          <p:cNvSpPr txBox="1"/>
          <p:nvPr/>
        </p:nvSpPr>
        <p:spPr>
          <a:xfrm>
            <a:off x="2252010" y="872097"/>
            <a:ext cx="4611328" cy="646331"/>
          </a:xfrm>
          <a:prstGeom prst="rect">
            <a:avLst/>
          </a:prstGeom>
          <a:solidFill>
            <a:schemeClr val="accent1"/>
          </a:solidFill>
        </p:spPr>
        <p:txBody>
          <a:bodyPr wrap="square">
            <a:spAutoFit/>
          </a:bodyPr>
          <a:lstStyle/>
          <a:p>
            <a:r>
              <a:rPr lang="en-US" dirty="0">
                <a:solidFill>
                  <a:schemeClr val="bg1"/>
                </a:solidFill>
              </a:rPr>
              <a:t>What can we do if at the same time we want to store and view the output of any command?</a:t>
            </a:r>
            <a:endParaRPr lang="it-IT" dirty="0">
              <a:solidFill>
                <a:schemeClr val="bg1"/>
              </a:solidFill>
            </a:endParaRPr>
          </a:p>
        </p:txBody>
      </p:sp>
      <p:pic>
        <p:nvPicPr>
          <p:cNvPr id="6" name="Immagine 5">
            <a:extLst>
              <a:ext uri="{FF2B5EF4-FFF2-40B4-BE49-F238E27FC236}">
                <a16:creationId xmlns:a16="http://schemas.microsoft.com/office/drawing/2014/main" id="{1776A1E7-8F1D-B521-6683-81AF5D77AC44}"/>
              </a:ext>
            </a:extLst>
          </p:cNvPr>
          <p:cNvPicPr>
            <a:picLocks noChangeAspect="1"/>
          </p:cNvPicPr>
          <p:nvPr/>
        </p:nvPicPr>
        <p:blipFill>
          <a:blip r:embed="rId7"/>
          <a:stretch>
            <a:fillRect/>
          </a:stretch>
        </p:blipFill>
        <p:spPr>
          <a:xfrm>
            <a:off x="271128" y="1628703"/>
            <a:ext cx="8276037" cy="3513124"/>
          </a:xfrm>
          <a:prstGeom prst="rect">
            <a:avLst/>
          </a:prstGeom>
        </p:spPr>
      </p:pic>
      <p:sp>
        <p:nvSpPr>
          <p:cNvPr id="7" name="Ovale 6">
            <a:extLst>
              <a:ext uri="{FF2B5EF4-FFF2-40B4-BE49-F238E27FC236}">
                <a16:creationId xmlns:a16="http://schemas.microsoft.com/office/drawing/2014/main" id="{A842814C-490F-1A23-CF0A-501EBBF01D6E}"/>
              </a:ext>
            </a:extLst>
          </p:cNvPr>
          <p:cNvSpPr/>
          <p:nvPr/>
        </p:nvSpPr>
        <p:spPr>
          <a:xfrm>
            <a:off x="1763688" y="1988840"/>
            <a:ext cx="1872208" cy="31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62E9F591-723C-05C9-592E-A5F8A1736A71}"/>
              </a:ext>
            </a:extLst>
          </p:cNvPr>
          <p:cNvSpPr/>
          <p:nvPr/>
        </p:nvSpPr>
        <p:spPr>
          <a:xfrm>
            <a:off x="1762220" y="2659861"/>
            <a:ext cx="2809780" cy="31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F2BE0BF-1541-18A5-D046-FD717C0E8A26}"/>
              </a:ext>
            </a:extLst>
          </p:cNvPr>
          <p:cNvSpPr/>
          <p:nvPr/>
        </p:nvSpPr>
        <p:spPr>
          <a:xfrm>
            <a:off x="1763688" y="3175166"/>
            <a:ext cx="3240360" cy="310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267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70F8E-7EC0-EF84-5DB9-2FDDA83685B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6234B8C-2F23-EDCC-8345-8AC0386843EF}"/>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6D62269-64A1-A4F5-8948-157FE0FAD07D}"/>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61B7721C-173E-BE53-4A15-3987E510AAE9}"/>
              </a:ext>
            </a:extLst>
          </p:cNvPr>
          <p:cNvPicPr>
            <a:picLocks noChangeAspect="1"/>
          </p:cNvPicPr>
          <p:nvPr/>
        </p:nvPicPr>
        <p:blipFill>
          <a:blip r:embed="rId7"/>
          <a:stretch>
            <a:fillRect/>
          </a:stretch>
        </p:blipFill>
        <p:spPr>
          <a:xfrm>
            <a:off x="1763688" y="893233"/>
            <a:ext cx="5616624" cy="5819780"/>
          </a:xfrm>
          <a:prstGeom prst="rect">
            <a:avLst/>
          </a:prstGeom>
        </p:spPr>
      </p:pic>
    </p:spTree>
    <p:extLst>
      <p:ext uri="{BB962C8B-B14F-4D97-AF65-F5344CB8AC3E}">
        <p14:creationId xmlns:p14="http://schemas.microsoft.com/office/powerpoint/2010/main" val="126753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8FCE7-5490-FA8A-AFD6-B9E8C88A911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7C33ACD2-E82F-8940-DD4D-7F98675FC5F2}"/>
              </a:ext>
            </a:extLst>
          </p:cNvPr>
          <p:cNvGraphicFramePr/>
          <p:nvPr>
            <p:extLst>
              <p:ext uri="{D42A27DB-BD31-4B8C-83A1-F6EECF244321}">
                <p14:modId xmlns:p14="http://schemas.microsoft.com/office/powerpoint/2010/main" val="40424788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7484925-5A58-9708-2F22-B0DEC01361B7}"/>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A040D5A0-F0AC-B860-F5A7-B55BA14AAF7F}"/>
              </a:ext>
            </a:extLst>
          </p:cNvPr>
          <p:cNvPicPr>
            <a:picLocks noChangeAspect="1"/>
          </p:cNvPicPr>
          <p:nvPr/>
        </p:nvPicPr>
        <p:blipFill>
          <a:blip r:embed="rId7"/>
          <a:stretch>
            <a:fillRect/>
          </a:stretch>
        </p:blipFill>
        <p:spPr>
          <a:xfrm>
            <a:off x="658227" y="980728"/>
            <a:ext cx="4465707" cy="1623201"/>
          </a:xfrm>
          <a:prstGeom prst="rect">
            <a:avLst/>
          </a:prstGeom>
        </p:spPr>
      </p:pic>
      <p:sp>
        <p:nvSpPr>
          <p:cNvPr id="6" name="Ovale 5">
            <a:extLst>
              <a:ext uri="{FF2B5EF4-FFF2-40B4-BE49-F238E27FC236}">
                <a16:creationId xmlns:a16="http://schemas.microsoft.com/office/drawing/2014/main" id="{811B3877-0E3A-E250-139D-B11BC8654481}"/>
              </a:ext>
            </a:extLst>
          </p:cNvPr>
          <p:cNvSpPr/>
          <p:nvPr/>
        </p:nvSpPr>
        <p:spPr>
          <a:xfrm>
            <a:off x="669242" y="1476406"/>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F8566A4-701A-0FCB-6BF9-DEC43C43C3D4}"/>
              </a:ext>
            </a:extLst>
          </p:cNvPr>
          <p:cNvPicPr>
            <a:picLocks noChangeAspect="1"/>
          </p:cNvPicPr>
          <p:nvPr/>
        </p:nvPicPr>
        <p:blipFill>
          <a:blip r:embed="rId8"/>
          <a:stretch>
            <a:fillRect/>
          </a:stretch>
        </p:blipFill>
        <p:spPr>
          <a:xfrm>
            <a:off x="641174" y="2736702"/>
            <a:ext cx="4572396" cy="1409822"/>
          </a:xfrm>
          <a:prstGeom prst="rect">
            <a:avLst/>
          </a:prstGeom>
        </p:spPr>
      </p:pic>
      <p:sp>
        <p:nvSpPr>
          <p:cNvPr id="10" name="Ovale 9">
            <a:extLst>
              <a:ext uri="{FF2B5EF4-FFF2-40B4-BE49-F238E27FC236}">
                <a16:creationId xmlns:a16="http://schemas.microsoft.com/office/drawing/2014/main" id="{97170FD1-030E-51B4-6C7F-28C13F8D54B1}"/>
              </a:ext>
            </a:extLst>
          </p:cNvPr>
          <p:cNvSpPr/>
          <p:nvPr/>
        </p:nvSpPr>
        <p:spPr>
          <a:xfrm>
            <a:off x="697234" y="3329102"/>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7428CBDF-7A31-1A02-1B89-CA8D3137527B}"/>
              </a:ext>
            </a:extLst>
          </p:cNvPr>
          <p:cNvPicPr>
            <a:picLocks noChangeAspect="1"/>
          </p:cNvPicPr>
          <p:nvPr/>
        </p:nvPicPr>
        <p:blipFill>
          <a:blip r:embed="rId9"/>
          <a:stretch>
            <a:fillRect/>
          </a:stretch>
        </p:blipFill>
        <p:spPr>
          <a:xfrm>
            <a:off x="651292" y="4251734"/>
            <a:ext cx="4732430" cy="1828958"/>
          </a:xfrm>
          <a:prstGeom prst="rect">
            <a:avLst/>
          </a:prstGeom>
        </p:spPr>
      </p:pic>
      <p:sp>
        <p:nvSpPr>
          <p:cNvPr id="13" name="Ovale 12">
            <a:extLst>
              <a:ext uri="{FF2B5EF4-FFF2-40B4-BE49-F238E27FC236}">
                <a16:creationId xmlns:a16="http://schemas.microsoft.com/office/drawing/2014/main" id="{4960CA5D-4B06-0921-7779-340895244035}"/>
              </a:ext>
            </a:extLst>
          </p:cNvPr>
          <p:cNvSpPr/>
          <p:nvPr/>
        </p:nvSpPr>
        <p:spPr>
          <a:xfrm>
            <a:off x="669242" y="5301208"/>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3340FC3C-D5D0-439B-4848-0FCFEAF40B0C}"/>
              </a:ext>
            </a:extLst>
          </p:cNvPr>
          <p:cNvPicPr>
            <a:picLocks noChangeAspect="1"/>
          </p:cNvPicPr>
          <p:nvPr/>
        </p:nvPicPr>
        <p:blipFill>
          <a:blip r:embed="rId10"/>
          <a:srcRect r="12843"/>
          <a:stretch/>
        </p:blipFill>
        <p:spPr>
          <a:xfrm>
            <a:off x="5205322" y="995324"/>
            <a:ext cx="3938678" cy="1767993"/>
          </a:xfrm>
          <a:prstGeom prst="rect">
            <a:avLst/>
          </a:prstGeom>
        </p:spPr>
      </p:pic>
      <p:sp>
        <p:nvSpPr>
          <p:cNvPr id="16" name="Ovale 15">
            <a:extLst>
              <a:ext uri="{FF2B5EF4-FFF2-40B4-BE49-F238E27FC236}">
                <a16:creationId xmlns:a16="http://schemas.microsoft.com/office/drawing/2014/main" id="{241B8926-1F3A-AD44-F336-A0B36C85D6E3}"/>
              </a:ext>
            </a:extLst>
          </p:cNvPr>
          <p:cNvSpPr/>
          <p:nvPr/>
        </p:nvSpPr>
        <p:spPr>
          <a:xfrm>
            <a:off x="5320374" y="1850276"/>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FDC349BA-072C-661B-D8AB-148ED05791D5}"/>
              </a:ext>
            </a:extLst>
          </p:cNvPr>
          <p:cNvPicPr>
            <a:picLocks noChangeAspect="1"/>
          </p:cNvPicPr>
          <p:nvPr/>
        </p:nvPicPr>
        <p:blipFill>
          <a:blip r:embed="rId11"/>
          <a:stretch>
            <a:fillRect/>
          </a:stretch>
        </p:blipFill>
        <p:spPr>
          <a:xfrm>
            <a:off x="5239848" y="2775796"/>
            <a:ext cx="3817951" cy="1912786"/>
          </a:xfrm>
          <a:prstGeom prst="rect">
            <a:avLst/>
          </a:prstGeom>
        </p:spPr>
      </p:pic>
      <p:sp>
        <p:nvSpPr>
          <p:cNvPr id="19" name="Ovale 18">
            <a:extLst>
              <a:ext uri="{FF2B5EF4-FFF2-40B4-BE49-F238E27FC236}">
                <a16:creationId xmlns:a16="http://schemas.microsoft.com/office/drawing/2014/main" id="{35F668EC-5E2A-F684-D719-068A1E67E8F2}"/>
              </a:ext>
            </a:extLst>
          </p:cNvPr>
          <p:cNvSpPr/>
          <p:nvPr/>
        </p:nvSpPr>
        <p:spPr>
          <a:xfrm>
            <a:off x="5344578" y="4081294"/>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CE551EB6-1CB2-B4E4-C0C2-C913AF7DC123}"/>
              </a:ext>
            </a:extLst>
          </p:cNvPr>
          <p:cNvPicPr>
            <a:picLocks noChangeAspect="1"/>
          </p:cNvPicPr>
          <p:nvPr/>
        </p:nvPicPr>
        <p:blipFill>
          <a:blip r:embed="rId12"/>
          <a:srcRect r="18823"/>
          <a:stretch/>
        </p:blipFill>
        <p:spPr>
          <a:xfrm>
            <a:off x="5271857" y="4649892"/>
            <a:ext cx="3785942" cy="1196444"/>
          </a:xfrm>
          <a:prstGeom prst="rect">
            <a:avLst/>
          </a:prstGeom>
        </p:spPr>
      </p:pic>
      <p:sp>
        <p:nvSpPr>
          <p:cNvPr id="22" name="Ovale 21">
            <a:extLst>
              <a:ext uri="{FF2B5EF4-FFF2-40B4-BE49-F238E27FC236}">
                <a16:creationId xmlns:a16="http://schemas.microsoft.com/office/drawing/2014/main" id="{D00337AB-FAA4-9598-B802-54F8A4FC7866}"/>
              </a:ext>
            </a:extLst>
          </p:cNvPr>
          <p:cNvSpPr/>
          <p:nvPr/>
        </p:nvSpPr>
        <p:spPr>
          <a:xfrm>
            <a:off x="5346084" y="5459169"/>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FE742A60-0E27-E600-6062-8CA5BA3055AA}"/>
              </a:ext>
            </a:extLst>
          </p:cNvPr>
          <p:cNvPicPr>
            <a:picLocks noChangeAspect="1"/>
          </p:cNvPicPr>
          <p:nvPr/>
        </p:nvPicPr>
        <p:blipFill>
          <a:blip r:embed="rId13"/>
          <a:stretch>
            <a:fillRect/>
          </a:stretch>
        </p:blipFill>
        <p:spPr>
          <a:xfrm>
            <a:off x="2297233" y="2640261"/>
            <a:ext cx="4549534" cy="1577477"/>
          </a:xfrm>
          <a:prstGeom prst="rect">
            <a:avLst/>
          </a:prstGeom>
        </p:spPr>
      </p:pic>
      <p:sp>
        <p:nvSpPr>
          <p:cNvPr id="25" name="Ovale 24">
            <a:extLst>
              <a:ext uri="{FF2B5EF4-FFF2-40B4-BE49-F238E27FC236}">
                <a16:creationId xmlns:a16="http://schemas.microsoft.com/office/drawing/2014/main" id="{27556AA8-2096-956D-665B-671682E2A45A}"/>
              </a:ext>
            </a:extLst>
          </p:cNvPr>
          <p:cNvSpPr/>
          <p:nvPr/>
        </p:nvSpPr>
        <p:spPr>
          <a:xfrm>
            <a:off x="2353293" y="3441613"/>
            <a:ext cx="274366"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595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3" grpId="0" animBg="1"/>
      <p:bldP spid="16" grpId="0" animBg="1"/>
      <p:bldP spid="19" grpId="0" animBg="1"/>
      <p:bldP spid="22"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6E8E-80F9-5F17-9025-FDD2E1AF823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A4A7E4C-B6C4-97F1-5329-9FC25148DD49}"/>
              </a:ext>
            </a:extLst>
          </p:cNvPr>
          <p:cNvGraphicFramePr/>
          <p:nvPr>
            <p:extLst>
              <p:ext uri="{D42A27DB-BD31-4B8C-83A1-F6EECF244321}">
                <p14:modId xmlns:p14="http://schemas.microsoft.com/office/powerpoint/2010/main" val="44377587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E0507DF-6FCC-8464-53BF-BD62ECD4EDF5}"/>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E45026A4-B3B2-162C-C16A-6AF4710C67E4}"/>
              </a:ext>
            </a:extLst>
          </p:cNvPr>
          <p:cNvSpPr txBox="1"/>
          <p:nvPr/>
        </p:nvSpPr>
        <p:spPr>
          <a:xfrm>
            <a:off x="1763688" y="1196752"/>
            <a:ext cx="4572000" cy="2585323"/>
          </a:xfrm>
          <a:prstGeom prst="rect">
            <a:avLst/>
          </a:prstGeom>
          <a:solidFill>
            <a:schemeClr val="accent1"/>
          </a:solidFill>
        </p:spPr>
        <p:txBody>
          <a:bodyPr wrap="square">
            <a:spAutoFit/>
          </a:bodyPr>
          <a:lstStyle/>
          <a:p>
            <a:r>
              <a:rPr lang="en-US" dirty="0">
                <a:solidFill>
                  <a:schemeClr val="bg1"/>
                </a:solidFill>
              </a:rPr>
              <a:t>To create a new file in Linux, you have to use the </a:t>
            </a:r>
            <a:r>
              <a:rPr lang="en-US" b="1" u="sng" dirty="0">
                <a:solidFill>
                  <a:schemeClr val="bg1"/>
                </a:solidFill>
              </a:rPr>
              <a:t>touch</a:t>
            </a:r>
            <a:r>
              <a:rPr lang="en-US" dirty="0">
                <a:solidFill>
                  <a:schemeClr val="bg1"/>
                </a:solidFill>
              </a:rPr>
              <a:t> command.</a:t>
            </a:r>
          </a:p>
          <a:p>
            <a:pPr algn="l"/>
            <a:r>
              <a:rPr lang="en-US" b="0" i="0" dirty="0">
                <a:solidFill>
                  <a:schemeClr val="bg1"/>
                </a:solidFill>
                <a:effectLst/>
                <a:latin typeface="Udemy Sans"/>
              </a:rPr>
              <a:t>The touch command takes as argument one or more files. If those files already exist touch will update the files timestamps to the current system time.</a:t>
            </a:r>
          </a:p>
          <a:p>
            <a:pPr algn="l"/>
            <a:r>
              <a:rPr lang="en-US" b="0" i="0" dirty="0">
                <a:solidFill>
                  <a:schemeClr val="bg1"/>
                </a:solidFill>
                <a:effectLst/>
                <a:latin typeface="Udemy Sans"/>
              </a:rPr>
              <a:t>But if the files do not exist, then touch will create them.</a:t>
            </a:r>
          </a:p>
          <a:p>
            <a:endParaRPr lang="it-IT" dirty="0">
              <a:solidFill>
                <a:schemeClr val="bg1"/>
              </a:solidFill>
            </a:endParaRPr>
          </a:p>
        </p:txBody>
      </p:sp>
      <p:pic>
        <p:nvPicPr>
          <p:cNvPr id="10" name="Immagine 9">
            <a:extLst>
              <a:ext uri="{FF2B5EF4-FFF2-40B4-BE49-F238E27FC236}">
                <a16:creationId xmlns:a16="http://schemas.microsoft.com/office/drawing/2014/main" id="{1BD84032-5181-D691-449A-1FB864CD048D}"/>
              </a:ext>
            </a:extLst>
          </p:cNvPr>
          <p:cNvPicPr>
            <a:picLocks noChangeAspect="1"/>
          </p:cNvPicPr>
          <p:nvPr/>
        </p:nvPicPr>
        <p:blipFill>
          <a:blip r:embed="rId7"/>
          <a:stretch>
            <a:fillRect/>
          </a:stretch>
        </p:blipFill>
        <p:spPr>
          <a:xfrm>
            <a:off x="467544" y="980728"/>
            <a:ext cx="8621352" cy="4039957"/>
          </a:xfrm>
          <a:prstGeom prst="rect">
            <a:avLst/>
          </a:prstGeom>
          <a:solidFill>
            <a:schemeClr val="accent1"/>
          </a:solidFill>
        </p:spPr>
      </p:pic>
      <p:sp>
        <p:nvSpPr>
          <p:cNvPr id="13" name="Ovale 12">
            <a:extLst>
              <a:ext uri="{FF2B5EF4-FFF2-40B4-BE49-F238E27FC236}">
                <a16:creationId xmlns:a16="http://schemas.microsoft.com/office/drawing/2014/main" id="{6ED29569-4344-6450-9EC9-71F685F8CBD5}"/>
              </a:ext>
            </a:extLst>
          </p:cNvPr>
          <p:cNvSpPr/>
          <p:nvPr/>
        </p:nvSpPr>
        <p:spPr>
          <a:xfrm>
            <a:off x="1784454" y="1126597"/>
            <a:ext cx="1491401" cy="6462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E2D57179-04DA-E55C-8572-9DB6B3943F66}"/>
              </a:ext>
            </a:extLst>
          </p:cNvPr>
          <p:cNvSpPr/>
          <p:nvPr/>
        </p:nvSpPr>
        <p:spPr>
          <a:xfrm>
            <a:off x="1797429" y="1633918"/>
            <a:ext cx="330890" cy="277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3C6F7F30-DEEC-08C6-BA58-66C0CF45BA41}"/>
              </a:ext>
            </a:extLst>
          </p:cNvPr>
          <p:cNvSpPr/>
          <p:nvPr/>
        </p:nvSpPr>
        <p:spPr>
          <a:xfrm>
            <a:off x="2530154" y="1779787"/>
            <a:ext cx="457670" cy="277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FF4E6F64-359B-A79F-A4A0-FB1D19BAB710}"/>
              </a:ext>
            </a:extLst>
          </p:cNvPr>
          <p:cNvSpPr/>
          <p:nvPr/>
        </p:nvSpPr>
        <p:spPr>
          <a:xfrm>
            <a:off x="5580112" y="1772817"/>
            <a:ext cx="864096" cy="2923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30420F25-5D1C-EB6D-3756-89186E29AFD6}"/>
              </a:ext>
            </a:extLst>
          </p:cNvPr>
          <p:cNvPicPr>
            <a:picLocks noChangeAspect="1"/>
          </p:cNvPicPr>
          <p:nvPr/>
        </p:nvPicPr>
        <p:blipFill>
          <a:blip r:embed="rId8"/>
          <a:stretch>
            <a:fillRect/>
          </a:stretch>
        </p:blipFill>
        <p:spPr>
          <a:xfrm>
            <a:off x="467544" y="2179279"/>
            <a:ext cx="5616624" cy="2689460"/>
          </a:xfrm>
          <a:prstGeom prst="rect">
            <a:avLst/>
          </a:prstGeom>
        </p:spPr>
      </p:pic>
      <p:sp>
        <p:nvSpPr>
          <p:cNvPr id="29" name="Ovale 28">
            <a:extLst>
              <a:ext uri="{FF2B5EF4-FFF2-40B4-BE49-F238E27FC236}">
                <a16:creationId xmlns:a16="http://schemas.microsoft.com/office/drawing/2014/main" id="{D734CA75-3A02-8019-4B26-4816FC70FFA1}"/>
              </a:ext>
            </a:extLst>
          </p:cNvPr>
          <p:cNvSpPr/>
          <p:nvPr/>
        </p:nvSpPr>
        <p:spPr>
          <a:xfrm>
            <a:off x="1696270" y="2099761"/>
            <a:ext cx="1939625" cy="2491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6E627B95-74DA-89BB-B3CA-C8D0741CCEBF}"/>
              </a:ext>
            </a:extLst>
          </p:cNvPr>
          <p:cNvSpPr/>
          <p:nvPr/>
        </p:nvSpPr>
        <p:spPr>
          <a:xfrm>
            <a:off x="971599" y="2801888"/>
            <a:ext cx="1440161" cy="8431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D03F02B7-5990-F57D-3A26-0DE9D431FA7D}"/>
              </a:ext>
            </a:extLst>
          </p:cNvPr>
          <p:cNvSpPr/>
          <p:nvPr/>
        </p:nvSpPr>
        <p:spPr>
          <a:xfrm>
            <a:off x="971599" y="3936361"/>
            <a:ext cx="1440161" cy="8431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54A02A41-9947-FDD2-CC2F-6ED527EDC83D}"/>
              </a:ext>
            </a:extLst>
          </p:cNvPr>
          <p:cNvPicPr>
            <a:picLocks noChangeAspect="1"/>
          </p:cNvPicPr>
          <p:nvPr/>
        </p:nvPicPr>
        <p:blipFill>
          <a:blip r:embed="rId9"/>
          <a:stretch>
            <a:fillRect/>
          </a:stretch>
        </p:blipFill>
        <p:spPr>
          <a:xfrm>
            <a:off x="467545" y="4901108"/>
            <a:ext cx="6336704" cy="888889"/>
          </a:xfrm>
          <a:prstGeom prst="rect">
            <a:avLst/>
          </a:prstGeom>
        </p:spPr>
      </p:pic>
      <p:sp>
        <p:nvSpPr>
          <p:cNvPr id="34" name="Ovale 33">
            <a:extLst>
              <a:ext uri="{FF2B5EF4-FFF2-40B4-BE49-F238E27FC236}">
                <a16:creationId xmlns:a16="http://schemas.microsoft.com/office/drawing/2014/main" id="{00A2616C-489E-5851-EFA4-EE120DEDDC92}"/>
              </a:ext>
            </a:extLst>
          </p:cNvPr>
          <p:cNvSpPr/>
          <p:nvPr/>
        </p:nvSpPr>
        <p:spPr>
          <a:xfrm>
            <a:off x="1797429" y="4826614"/>
            <a:ext cx="2342523" cy="2264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id="{C68C3371-080F-2F79-B5C2-FB3917AC2BDE}"/>
              </a:ext>
            </a:extLst>
          </p:cNvPr>
          <p:cNvSpPr txBox="1"/>
          <p:nvPr/>
        </p:nvSpPr>
        <p:spPr>
          <a:xfrm>
            <a:off x="4161656" y="3867145"/>
            <a:ext cx="4621160" cy="923330"/>
          </a:xfrm>
          <a:prstGeom prst="rect">
            <a:avLst/>
          </a:prstGeom>
          <a:solidFill>
            <a:schemeClr val="accent1"/>
          </a:solidFill>
        </p:spPr>
        <p:txBody>
          <a:bodyPr wrap="square">
            <a:spAutoFit/>
          </a:bodyPr>
          <a:lstStyle/>
          <a:p>
            <a:pPr algn="l"/>
            <a:r>
              <a:rPr lang="en-US" dirty="0">
                <a:solidFill>
                  <a:schemeClr val="bg1"/>
                </a:solidFill>
                <a:latin typeface="Udemy Sans"/>
              </a:rPr>
              <a:t>R</a:t>
            </a:r>
            <a:r>
              <a:rPr lang="en-US" b="0" i="0" dirty="0">
                <a:solidFill>
                  <a:schemeClr val="bg1"/>
                </a:solidFill>
                <a:effectLst/>
                <a:latin typeface="Udemy Sans"/>
              </a:rPr>
              <a:t>emember that in Linux case matters, so a file called </a:t>
            </a:r>
            <a:r>
              <a:rPr lang="en-US" b="0" i="0" dirty="0" err="1">
                <a:solidFill>
                  <a:schemeClr val="bg1"/>
                </a:solidFill>
                <a:effectLst/>
                <a:latin typeface="Udemy Sans"/>
              </a:rPr>
              <a:t>Report.text</a:t>
            </a:r>
            <a:r>
              <a:rPr lang="en-US" b="0" i="0" dirty="0">
                <a:solidFill>
                  <a:schemeClr val="bg1"/>
                </a:solidFill>
                <a:effectLst/>
                <a:latin typeface="Udemy Sans"/>
              </a:rPr>
              <a:t>, which starts with a capital R, is a complete new file</a:t>
            </a:r>
          </a:p>
        </p:txBody>
      </p:sp>
    </p:spTree>
    <p:extLst>
      <p:ext uri="{BB962C8B-B14F-4D97-AF65-F5344CB8AC3E}">
        <p14:creationId xmlns:p14="http://schemas.microsoft.com/office/powerpoint/2010/main" val="16174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7" grpId="0" animBg="1"/>
      <p:bldP spid="21" grpId="0" animBg="1"/>
      <p:bldP spid="29" grpId="0" animBg="1"/>
      <p:bldP spid="30" grpId="0" animBg="1"/>
      <p:bldP spid="31" grpId="0" animBg="1"/>
      <p:bldP spid="34"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7E2B7-D96A-9B08-DD6E-A61EDD459F2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73FB1184-8766-D871-35DC-ECA0B136B9DB}"/>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1FA8AD5-DFB9-9AC6-EE16-B98030589832}"/>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8457505E-3E69-1955-5AFD-C544DF177FC2}"/>
              </a:ext>
            </a:extLst>
          </p:cNvPr>
          <p:cNvSpPr txBox="1"/>
          <p:nvPr/>
        </p:nvSpPr>
        <p:spPr>
          <a:xfrm>
            <a:off x="2266336" y="1124744"/>
            <a:ext cx="4611328"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It's important to note that the user executing this command must have enough permissions to create the file in the parent directory or he will get a permission denied error.</a:t>
            </a:r>
          </a:p>
        </p:txBody>
      </p:sp>
      <p:pic>
        <p:nvPicPr>
          <p:cNvPr id="7" name="Immagine 6">
            <a:extLst>
              <a:ext uri="{FF2B5EF4-FFF2-40B4-BE49-F238E27FC236}">
                <a16:creationId xmlns:a16="http://schemas.microsoft.com/office/drawing/2014/main" id="{0C92E00D-393B-1C9E-45D1-E90D2771954D}"/>
              </a:ext>
            </a:extLst>
          </p:cNvPr>
          <p:cNvPicPr>
            <a:picLocks noChangeAspect="1"/>
          </p:cNvPicPr>
          <p:nvPr/>
        </p:nvPicPr>
        <p:blipFill>
          <a:blip r:embed="rId7"/>
          <a:stretch>
            <a:fillRect/>
          </a:stretch>
        </p:blipFill>
        <p:spPr>
          <a:xfrm>
            <a:off x="395536" y="2353254"/>
            <a:ext cx="8496944" cy="3954295"/>
          </a:xfrm>
          <a:prstGeom prst="rect">
            <a:avLst/>
          </a:prstGeom>
        </p:spPr>
      </p:pic>
      <p:sp>
        <p:nvSpPr>
          <p:cNvPr id="9" name="Ovale 8">
            <a:extLst>
              <a:ext uri="{FF2B5EF4-FFF2-40B4-BE49-F238E27FC236}">
                <a16:creationId xmlns:a16="http://schemas.microsoft.com/office/drawing/2014/main" id="{3B76F5A3-BE51-AE0C-B295-876EED8B8B30}"/>
              </a:ext>
            </a:extLst>
          </p:cNvPr>
          <p:cNvSpPr/>
          <p:nvPr/>
        </p:nvSpPr>
        <p:spPr>
          <a:xfrm>
            <a:off x="1726276" y="2596894"/>
            <a:ext cx="1189540" cy="328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4B839E2A-A92D-1858-740F-17111FDE6FF1}"/>
              </a:ext>
            </a:extLst>
          </p:cNvPr>
          <p:cNvSpPr/>
          <p:nvPr/>
        </p:nvSpPr>
        <p:spPr>
          <a:xfrm>
            <a:off x="2555776" y="2789100"/>
            <a:ext cx="1440160" cy="328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A52EE14F-9301-2B21-5B3A-75A8AA199F40}"/>
              </a:ext>
            </a:extLst>
          </p:cNvPr>
          <p:cNvSpPr txBox="1"/>
          <p:nvPr/>
        </p:nvSpPr>
        <p:spPr>
          <a:xfrm>
            <a:off x="2251607" y="3279186"/>
            <a:ext cx="4611328"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Let's move on and see how to create a new directories using the </a:t>
            </a:r>
            <a:r>
              <a:rPr lang="en-US" b="0" i="0" dirty="0" err="1">
                <a:solidFill>
                  <a:schemeClr val="bg1"/>
                </a:solidFill>
                <a:effectLst/>
                <a:latin typeface="Udemy Sans"/>
              </a:rPr>
              <a:t>mkdir</a:t>
            </a:r>
            <a:r>
              <a:rPr lang="en-US" b="0" i="0" dirty="0">
                <a:solidFill>
                  <a:schemeClr val="bg1"/>
                </a:solidFill>
                <a:effectLst/>
                <a:latin typeface="Udemy Sans"/>
              </a:rPr>
              <a:t> command.</a:t>
            </a:r>
          </a:p>
          <a:p>
            <a:pPr algn="l"/>
            <a:r>
              <a:rPr lang="en-US" b="1" u="sng" dirty="0" err="1">
                <a:solidFill>
                  <a:schemeClr val="bg1"/>
                </a:solidFill>
                <a:latin typeface="Udemy Sans"/>
              </a:rPr>
              <a:t>m</a:t>
            </a:r>
            <a:r>
              <a:rPr lang="en-US" b="1" i="0" u="sng" dirty="0" err="1">
                <a:solidFill>
                  <a:schemeClr val="bg1"/>
                </a:solidFill>
                <a:effectLst/>
                <a:latin typeface="Udemy Sans"/>
              </a:rPr>
              <a:t>kdir</a:t>
            </a:r>
            <a:r>
              <a:rPr lang="en-US" b="0" i="0" dirty="0">
                <a:solidFill>
                  <a:schemeClr val="bg1"/>
                </a:solidFill>
                <a:effectLst/>
                <a:latin typeface="Udemy Sans"/>
              </a:rPr>
              <a:t> comes from “make directory”.</a:t>
            </a:r>
          </a:p>
        </p:txBody>
      </p:sp>
      <p:pic>
        <p:nvPicPr>
          <p:cNvPr id="18" name="Immagine 17">
            <a:extLst>
              <a:ext uri="{FF2B5EF4-FFF2-40B4-BE49-F238E27FC236}">
                <a16:creationId xmlns:a16="http://schemas.microsoft.com/office/drawing/2014/main" id="{3739948D-2C7E-F78F-DFF9-B402519F79E6}"/>
              </a:ext>
            </a:extLst>
          </p:cNvPr>
          <p:cNvPicPr>
            <a:picLocks noChangeAspect="1"/>
          </p:cNvPicPr>
          <p:nvPr/>
        </p:nvPicPr>
        <p:blipFill>
          <a:blip r:embed="rId8"/>
          <a:stretch>
            <a:fillRect/>
          </a:stretch>
        </p:blipFill>
        <p:spPr>
          <a:xfrm>
            <a:off x="351842" y="1069198"/>
            <a:ext cx="8540638" cy="5238351"/>
          </a:xfrm>
          <a:prstGeom prst="rect">
            <a:avLst/>
          </a:prstGeom>
        </p:spPr>
      </p:pic>
      <p:sp>
        <p:nvSpPr>
          <p:cNvPr id="19" name="Ovale 18">
            <a:extLst>
              <a:ext uri="{FF2B5EF4-FFF2-40B4-BE49-F238E27FC236}">
                <a16:creationId xmlns:a16="http://schemas.microsoft.com/office/drawing/2014/main" id="{30C629E1-B80E-DF39-001D-92230F202064}"/>
              </a:ext>
            </a:extLst>
          </p:cNvPr>
          <p:cNvSpPr/>
          <p:nvPr/>
        </p:nvSpPr>
        <p:spPr>
          <a:xfrm>
            <a:off x="1619672" y="1337868"/>
            <a:ext cx="1080120" cy="3733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829D8E58-6CA0-AEE2-CC50-D3477DD41DE7}"/>
              </a:ext>
            </a:extLst>
          </p:cNvPr>
          <p:cNvSpPr/>
          <p:nvPr/>
        </p:nvSpPr>
        <p:spPr>
          <a:xfrm>
            <a:off x="1726276" y="1657411"/>
            <a:ext cx="351656" cy="23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39EA37BC-D298-8509-E4CF-8BE29B164132}"/>
              </a:ext>
            </a:extLst>
          </p:cNvPr>
          <p:cNvSpPr/>
          <p:nvPr/>
        </p:nvSpPr>
        <p:spPr>
          <a:xfrm>
            <a:off x="351842" y="1988840"/>
            <a:ext cx="475742" cy="260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F5F29FAF-EBF6-F02D-08CD-E79B1B1881C6}"/>
              </a:ext>
            </a:extLst>
          </p:cNvPr>
          <p:cNvSpPr/>
          <p:nvPr/>
        </p:nvSpPr>
        <p:spPr>
          <a:xfrm>
            <a:off x="1726276" y="2113480"/>
            <a:ext cx="1189540" cy="3012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247172B-84AC-109E-5E24-C913596B8999}"/>
              </a:ext>
            </a:extLst>
          </p:cNvPr>
          <p:cNvSpPr/>
          <p:nvPr/>
        </p:nvSpPr>
        <p:spPr>
          <a:xfrm>
            <a:off x="206040" y="2353254"/>
            <a:ext cx="2349735" cy="2115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74E26F34-DB1A-BAED-6A70-E84F9E6CFC9E}"/>
              </a:ext>
            </a:extLst>
          </p:cNvPr>
          <p:cNvSpPr/>
          <p:nvPr/>
        </p:nvSpPr>
        <p:spPr>
          <a:xfrm>
            <a:off x="1659176" y="2515290"/>
            <a:ext cx="2768808" cy="2115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1C719C8B-1A23-7694-92A6-38C554E16080}"/>
              </a:ext>
            </a:extLst>
          </p:cNvPr>
          <p:cNvSpPr/>
          <p:nvPr/>
        </p:nvSpPr>
        <p:spPr>
          <a:xfrm>
            <a:off x="1714170" y="2665450"/>
            <a:ext cx="351656" cy="23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45A0F4E2-5A5A-B803-BABC-6C1CE4817CB6}"/>
              </a:ext>
            </a:extLst>
          </p:cNvPr>
          <p:cNvSpPr/>
          <p:nvPr/>
        </p:nvSpPr>
        <p:spPr>
          <a:xfrm>
            <a:off x="395536" y="3023076"/>
            <a:ext cx="351656" cy="23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CA6E11A-1EE8-91F2-1745-1DC43FEF40F3}"/>
              </a:ext>
            </a:extLst>
          </p:cNvPr>
          <p:cNvSpPr/>
          <p:nvPr/>
        </p:nvSpPr>
        <p:spPr>
          <a:xfrm>
            <a:off x="1061314" y="2815688"/>
            <a:ext cx="351656" cy="23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2D349DA6-6722-48AE-8CAC-D8326F06163C}"/>
              </a:ext>
            </a:extLst>
          </p:cNvPr>
          <p:cNvSpPr/>
          <p:nvPr/>
        </p:nvSpPr>
        <p:spPr>
          <a:xfrm>
            <a:off x="1060640" y="2999737"/>
            <a:ext cx="351656" cy="2348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34020138-6A5F-2C1D-79EC-40034CFC3A7F}"/>
              </a:ext>
            </a:extLst>
          </p:cNvPr>
          <p:cNvSpPr/>
          <p:nvPr/>
        </p:nvSpPr>
        <p:spPr>
          <a:xfrm>
            <a:off x="1726276" y="3187900"/>
            <a:ext cx="685484" cy="2511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C7188F8E-05BF-4032-8997-3004634330B9}"/>
              </a:ext>
            </a:extLst>
          </p:cNvPr>
          <p:cNvSpPr/>
          <p:nvPr/>
        </p:nvSpPr>
        <p:spPr>
          <a:xfrm>
            <a:off x="206040" y="3346845"/>
            <a:ext cx="685484" cy="2511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74A0D1F4-9F7B-6F83-BF35-B1F556854971}"/>
              </a:ext>
            </a:extLst>
          </p:cNvPr>
          <p:cNvSpPr/>
          <p:nvPr/>
        </p:nvSpPr>
        <p:spPr>
          <a:xfrm>
            <a:off x="1816990" y="3525332"/>
            <a:ext cx="685484" cy="2511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A3A22111-41C4-3D78-5ACD-95A88D9865D4}"/>
              </a:ext>
            </a:extLst>
          </p:cNvPr>
          <p:cNvSpPr/>
          <p:nvPr/>
        </p:nvSpPr>
        <p:spPr>
          <a:xfrm>
            <a:off x="206040" y="5663244"/>
            <a:ext cx="685484" cy="2511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2F0B2FC7-1239-351D-9FAA-B7EF76669D7D}"/>
              </a:ext>
            </a:extLst>
          </p:cNvPr>
          <p:cNvSpPr txBox="1"/>
          <p:nvPr/>
        </p:nvSpPr>
        <p:spPr>
          <a:xfrm>
            <a:off x="2175387" y="2692794"/>
            <a:ext cx="4645742" cy="1477328"/>
          </a:xfrm>
          <a:prstGeom prst="rect">
            <a:avLst/>
          </a:prstGeom>
          <a:solidFill>
            <a:schemeClr val="accent1"/>
          </a:solidFill>
        </p:spPr>
        <p:txBody>
          <a:bodyPr wrap="square">
            <a:spAutoFit/>
          </a:bodyPr>
          <a:lstStyle/>
          <a:p>
            <a:r>
              <a:rPr lang="en-US" dirty="0">
                <a:solidFill>
                  <a:schemeClr val="bg1"/>
                </a:solidFill>
              </a:rPr>
              <a:t>I want to create a new directory called first in the current directory, inside first, another directory called second, and inside it, a directory called the Third. Note that none of these directories exists.</a:t>
            </a:r>
          </a:p>
        </p:txBody>
      </p:sp>
      <p:pic>
        <p:nvPicPr>
          <p:cNvPr id="45" name="Immagine 44">
            <a:extLst>
              <a:ext uri="{FF2B5EF4-FFF2-40B4-BE49-F238E27FC236}">
                <a16:creationId xmlns:a16="http://schemas.microsoft.com/office/drawing/2014/main" id="{D341DA93-09B9-80F5-50A3-AD62AF0DF7D7}"/>
              </a:ext>
            </a:extLst>
          </p:cNvPr>
          <p:cNvPicPr>
            <a:picLocks noChangeAspect="1"/>
          </p:cNvPicPr>
          <p:nvPr/>
        </p:nvPicPr>
        <p:blipFill>
          <a:blip r:embed="rId9"/>
          <a:stretch>
            <a:fillRect/>
          </a:stretch>
        </p:blipFill>
        <p:spPr>
          <a:xfrm>
            <a:off x="351842" y="1034812"/>
            <a:ext cx="8619597" cy="4698444"/>
          </a:xfrm>
          <a:prstGeom prst="rect">
            <a:avLst/>
          </a:prstGeom>
        </p:spPr>
      </p:pic>
      <p:sp>
        <p:nvSpPr>
          <p:cNvPr id="46" name="CasellaDiTesto 45">
            <a:extLst>
              <a:ext uri="{FF2B5EF4-FFF2-40B4-BE49-F238E27FC236}">
                <a16:creationId xmlns:a16="http://schemas.microsoft.com/office/drawing/2014/main" id="{B546F2F0-7591-6BB5-E0A1-5D623AA70AA8}"/>
              </a:ext>
            </a:extLst>
          </p:cNvPr>
          <p:cNvSpPr txBox="1"/>
          <p:nvPr/>
        </p:nvSpPr>
        <p:spPr>
          <a:xfrm>
            <a:off x="3516684" y="1507908"/>
            <a:ext cx="1668149" cy="369332"/>
          </a:xfrm>
          <a:prstGeom prst="rect">
            <a:avLst/>
          </a:prstGeom>
          <a:solidFill>
            <a:schemeClr val="accent1"/>
          </a:solidFill>
        </p:spPr>
        <p:txBody>
          <a:bodyPr wrap="square">
            <a:spAutoFit/>
          </a:bodyPr>
          <a:lstStyle/>
          <a:p>
            <a:r>
              <a:rPr lang="en-US" dirty="0">
                <a:solidFill>
                  <a:schemeClr val="bg1"/>
                </a:solidFill>
              </a:rPr>
              <a:t>IS IT CORRECT?</a:t>
            </a:r>
          </a:p>
        </p:txBody>
      </p:sp>
      <p:pic>
        <p:nvPicPr>
          <p:cNvPr id="48" name="Immagine 47">
            <a:extLst>
              <a:ext uri="{FF2B5EF4-FFF2-40B4-BE49-F238E27FC236}">
                <a16:creationId xmlns:a16="http://schemas.microsoft.com/office/drawing/2014/main" id="{1ECF64E8-4146-6435-C315-B37BC480230D}"/>
              </a:ext>
            </a:extLst>
          </p:cNvPr>
          <p:cNvPicPr>
            <a:picLocks noChangeAspect="1"/>
          </p:cNvPicPr>
          <p:nvPr/>
        </p:nvPicPr>
        <p:blipFill>
          <a:blip r:embed="rId10"/>
          <a:stretch>
            <a:fillRect/>
          </a:stretch>
        </p:blipFill>
        <p:spPr>
          <a:xfrm>
            <a:off x="337590" y="1625790"/>
            <a:ext cx="5330689" cy="247472"/>
          </a:xfrm>
          <a:prstGeom prst="rect">
            <a:avLst/>
          </a:prstGeom>
        </p:spPr>
      </p:pic>
      <p:sp>
        <p:nvSpPr>
          <p:cNvPr id="49" name="Ovale 48">
            <a:extLst>
              <a:ext uri="{FF2B5EF4-FFF2-40B4-BE49-F238E27FC236}">
                <a16:creationId xmlns:a16="http://schemas.microsoft.com/office/drawing/2014/main" id="{E1391CDB-D1FC-01E7-42CE-B0D57880A1E6}"/>
              </a:ext>
            </a:extLst>
          </p:cNvPr>
          <p:cNvSpPr/>
          <p:nvPr/>
        </p:nvSpPr>
        <p:spPr>
          <a:xfrm>
            <a:off x="3780061" y="1492112"/>
            <a:ext cx="1944832"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Immagine 50">
            <a:extLst>
              <a:ext uri="{FF2B5EF4-FFF2-40B4-BE49-F238E27FC236}">
                <a16:creationId xmlns:a16="http://schemas.microsoft.com/office/drawing/2014/main" id="{96A88386-F980-2608-188F-422B8897D7C4}"/>
              </a:ext>
            </a:extLst>
          </p:cNvPr>
          <p:cNvPicPr>
            <a:picLocks noChangeAspect="1"/>
          </p:cNvPicPr>
          <p:nvPr/>
        </p:nvPicPr>
        <p:blipFill>
          <a:blip r:embed="rId11"/>
          <a:stretch>
            <a:fillRect/>
          </a:stretch>
        </p:blipFill>
        <p:spPr>
          <a:xfrm>
            <a:off x="336863" y="1944808"/>
            <a:ext cx="4235137" cy="1607596"/>
          </a:xfrm>
          <a:prstGeom prst="rect">
            <a:avLst/>
          </a:prstGeom>
        </p:spPr>
      </p:pic>
      <p:sp>
        <p:nvSpPr>
          <p:cNvPr id="55" name="Ovale 54">
            <a:extLst>
              <a:ext uri="{FF2B5EF4-FFF2-40B4-BE49-F238E27FC236}">
                <a16:creationId xmlns:a16="http://schemas.microsoft.com/office/drawing/2014/main" id="{D19D21CA-9ED7-3060-0EE2-4179CB4DFB4A}"/>
              </a:ext>
            </a:extLst>
          </p:cNvPr>
          <p:cNvSpPr/>
          <p:nvPr/>
        </p:nvSpPr>
        <p:spPr>
          <a:xfrm>
            <a:off x="1648629" y="1918364"/>
            <a:ext cx="2131431" cy="170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5B3FBA78-64BB-AACD-6E20-36990734AD4D}"/>
              </a:ext>
            </a:extLst>
          </p:cNvPr>
          <p:cNvSpPr/>
          <p:nvPr/>
        </p:nvSpPr>
        <p:spPr>
          <a:xfrm>
            <a:off x="1619672" y="2013443"/>
            <a:ext cx="1066926" cy="306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536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46"/>
                                        </p:tgtEl>
                                      </p:cBhvr>
                                    </p:animEffect>
                                    <p:set>
                                      <p:cBhvr>
                                        <p:cTn id="122" dur="1" fill="hold">
                                          <p:stCondLst>
                                            <p:cond delay="499"/>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4" grpId="0" animBg="1"/>
      <p:bldP spid="19" grpId="0" animBg="1"/>
      <p:bldP spid="20" grpId="0" animBg="1"/>
      <p:bldP spid="22" grpId="0" animBg="1"/>
      <p:bldP spid="23" grpId="0" animBg="1"/>
      <p:bldP spid="24" grpId="0" animBg="1"/>
      <p:bldP spid="25" grpId="0" animBg="1"/>
      <p:bldP spid="26" grpId="0" animBg="1"/>
      <p:bldP spid="27" grpId="0" animBg="1"/>
      <p:bldP spid="32" grpId="0" animBg="1"/>
      <p:bldP spid="35" grpId="0" animBg="1"/>
      <p:bldP spid="36" grpId="0" animBg="1"/>
      <p:bldP spid="37" grpId="0" animBg="1"/>
      <p:bldP spid="38" grpId="0" animBg="1"/>
      <p:bldP spid="39" grpId="0" animBg="1"/>
      <p:bldP spid="43" grpId="0" animBg="1"/>
      <p:bldP spid="46" grpId="0" animBg="1"/>
      <p:bldP spid="46" grpId="1" animBg="1"/>
      <p:bldP spid="49" grpId="0" animBg="1"/>
      <p:bldP spid="55"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3CCF-2B84-F298-CBA8-606BA6BAE4A4}"/>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6AC7CB4B-47DA-973C-0FBD-BAB230CE8236}"/>
              </a:ext>
            </a:extLst>
          </p:cNvPr>
          <p:cNvGraphicFramePr/>
          <p:nvPr>
            <p:extLst>
              <p:ext uri="{D42A27DB-BD31-4B8C-83A1-F6EECF244321}">
                <p14:modId xmlns:p14="http://schemas.microsoft.com/office/powerpoint/2010/main" val="74833345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A7C1651-F199-6708-74D8-ECB99C76C8AA}"/>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EB36426C-C01D-E71B-0271-7B8FC42E60D2}"/>
              </a:ext>
            </a:extLst>
          </p:cNvPr>
          <p:cNvSpPr txBox="1"/>
          <p:nvPr/>
        </p:nvSpPr>
        <p:spPr>
          <a:xfrm>
            <a:off x="2227007" y="1307800"/>
            <a:ext cx="4611328" cy="3693319"/>
          </a:xfrm>
          <a:prstGeom prst="rect">
            <a:avLst/>
          </a:prstGeom>
          <a:solidFill>
            <a:schemeClr val="accent1"/>
          </a:solidFill>
        </p:spPr>
        <p:txBody>
          <a:bodyPr wrap="square">
            <a:spAutoFit/>
          </a:bodyPr>
          <a:lstStyle/>
          <a:p>
            <a:r>
              <a:rPr lang="en-US" b="1" u="sng" dirty="0">
                <a:solidFill>
                  <a:schemeClr val="bg1"/>
                </a:solidFill>
              </a:rPr>
              <a:t>cp</a:t>
            </a:r>
            <a:r>
              <a:rPr lang="en-US" dirty="0">
                <a:solidFill>
                  <a:schemeClr val="bg1"/>
                </a:solidFill>
              </a:rPr>
              <a:t> has three principal modes of operation, depending on the number and the type of arguments passed.</a:t>
            </a:r>
          </a:p>
          <a:p>
            <a:endParaRPr lang="en-US" dirty="0">
              <a:solidFill>
                <a:schemeClr val="bg1"/>
              </a:solidFill>
            </a:endParaRPr>
          </a:p>
          <a:p>
            <a:r>
              <a:rPr lang="en-US" dirty="0">
                <a:solidFill>
                  <a:schemeClr val="bg1"/>
                </a:solidFill>
              </a:rPr>
              <a:t>If the command has two arguments of type files, it copies the contents of the first file to the second file.</a:t>
            </a:r>
          </a:p>
          <a:p>
            <a:endParaRPr lang="en-US" dirty="0">
              <a:solidFill>
                <a:schemeClr val="bg1"/>
              </a:solidFill>
            </a:endParaRPr>
          </a:p>
          <a:p>
            <a:r>
              <a:rPr lang="en-US" dirty="0">
                <a:solidFill>
                  <a:schemeClr val="bg1"/>
                </a:solidFill>
              </a:rPr>
              <a:t>If the second file does not exist, cp will create it.</a:t>
            </a:r>
          </a:p>
          <a:p>
            <a:endParaRPr lang="en-US" dirty="0">
              <a:solidFill>
                <a:schemeClr val="bg1"/>
              </a:solidFill>
            </a:endParaRPr>
          </a:p>
          <a:p>
            <a:r>
              <a:rPr lang="en-US" dirty="0">
                <a:solidFill>
                  <a:schemeClr val="bg1"/>
                </a:solidFill>
              </a:rPr>
              <a:t>But if it already exists, cp will overwrite the destination file.</a:t>
            </a:r>
            <a:endParaRPr lang="it-IT" dirty="0">
              <a:solidFill>
                <a:schemeClr val="bg1"/>
              </a:solidFill>
            </a:endParaRPr>
          </a:p>
        </p:txBody>
      </p:sp>
      <p:pic>
        <p:nvPicPr>
          <p:cNvPr id="6" name="Immagine 5">
            <a:extLst>
              <a:ext uri="{FF2B5EF4-FFF2-40B4-BE49-F238E27FC236}">
                <a16:creationId xmlns:a16="http://schemas.microsoft.com/office/drawing/2014/main" id="{60BD993C-9BBE-492D-DB89-141215CD1592}"/>
              </a:ext>
            </a:extLst>
          </p:cNvPr>
          <p:cNvPicPr>
            <a:picLocks noChangeAspect="1"/>
          </p:cNvPicPr>
          <p:nvPr/>
        </p:nvPicPr>
        <p:blipFill>
          <a:blip r:embed="rId7"/>
          <a:stretch>
            <a:fillRect/>
          </a:stretch>
        </p:blipFill>
        <p:spPr>
          <a:xfrm>
            <a:off x="539552" y="888575"/>
            <a:ext cx="7732706" cy="4228044"/>
          </a:xfrm>
          <a:prstGeom prst="rect">
            <a:avLst/>
          </a:prstGeom>
        </p:spPr>
      </p:pic>
      <p:sp>
        <p:nvSpPr>
          <p:cNvPr id="7" name="Ovale 6">
            <a:extLst>
              <a:ext uri="{FF2B5EF4-FFF2-40B4-BE49-F238E27FC236}">
                <a16:creationId xmlns:a16="http://schemas.microsoft.com/office/drawing/2014/main" id="{613D14A1-2EE4-29C3-A0E9-D723927C6AC0}"/>
              </a:ext>
            </a:extLst>
          </p:cNvPr>
          <p:cNvSpPr/>
          <p:nvPr/>
        </p:nvSpPr>
        <p:spPr>
          <a:xfrm>
            <a:off x="1691680" y="1166376"/>
            <a:ext cx="2016224" cy="242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FF3954A8-4E6B-ECDB-2EC1-73CC95508942}"/>
              </a:ext>
            </a:extLst>
          </p:cNvPr>
          <p:cNvSpPr/>
          <p:nvPr/>
        </p:nvSpPr>
        <p:spPr>
          <a:xfrm>
            <a:off x="1784027" y="1307800"/>
            <a:ext cx="330890" cy="277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B35A47CB-741E-70AC-B8EA-83E73F0BB31E}"/>
              </a:ext>
            </a:extLst>
          </p:cNvPr>
          <p:cNvSpPr/>
          <p:nvPr/>
        </p:nvSpPr>
        <p:spPr>
          <a:xfrm>
            <a:off x="6619534" y="1598029"/>
            <a:ext cx="688769" cy="246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E3FF076E-D38C-D7D3-C55A-C515E9053E16}"/>
              </a:ext>
            </a:extLst>
          </p:cNvPr>
          <p:cNvPicPr>
            <a:picLocks noChangeAspect="1"/>
          </p:cNvPicPr>
          <p:nvPr/>
        </p:nvPicPr>
        <p:blipFill>
          <a:blip r:embed="rId8"/>
          <a:stretch>
            <a:fillRect/>
          </a:stretch>
        </p:blipFill>
        <p:spPr>
          <a:xfrm>
            <a:off x="534330" y="1753648"/>
            <a:ext cx="4757750" cy="2995164"/>
          </a:xfrm>
          <a:prstGeom prst="rect">
            <a:avLst/>
          </a:prstGeom>
        </p:spPr>
      </p:pic>
      <p:sp>
        <p:nvSpPr>
          <p:cNvPr id="16" name="Ovale 15">
            <a:extLst>
              <a:ext uri="{FF2B5EF4-FFF2-40B4-BE49-F238E27FC236}">
                <a16:creationId xmlns:a16="http://schemas.microsoft.com/office/drawing/2014/main" id="{B8BA69CC-6EA3-180F-A1F5-3C1B838BD2C0}"/>
              </a:ext>
            </a:extLst>
          </p:cNvPr>
          <p:cNvSpPr/>
          <p:nvPr/>
        </p:nvSpPr>
        <p:spPr>
          <a:xfrm>
            <a:off x="1784027" y="1704432"/>
            <a:ext cx="915765" cy="226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F3D59C0E-364E-444C-2565-01C4C8835B37}"/>
              </a:ext>
            </a:extLst>
          </p:cNvPr>
          <p:cNvPicPr>
            <a:picLocks noChangeAspect="1"/>
          </p:cNvPicPr>
          <p:nvPr/>
        </p:nvPicPr>
        <p:blipFill>
          <a:blip r:embed="rId9"/>
          <a:stretch>
            <a:fillRect/>
          </a:stretch>
        </p:blipFill>
        <p:spPr>
          <a:xfrm>
            <a:off x="534330" y="4748812"/>
            <a:ext cx="2957550" cy="1501613"/>
          </a:xfrm>
          <a:prstGeom prst="rect">
            <a:avLst/>
          </a:prstGeom>
        </p:spPr>
      </p:pic>
      <p:sp>
        <p:nvSpPr>
          <p:cNvPr id="19" name="Ovale 18">
            <a:extLst>
              <a:ext uri="{FF2B5EF4-FFF2-40B4-BE49-F238E27FC236}">
                <a16:creationId xmlns:a16="http://schemas.microsoft.com/office/drawing/2014/main" id="{9528C266-312C-99BE-139F-9FF9537DC163}"/>
              </a:ext>
            </a:extLst>
          </p:cNvPr>
          <p:cNvSpPr/>
          <p:nvPr/>
        </p:nvSpPr>
        <p:spPr>
          <a:xfrm>
            <a:off x="1503685" y="4627698"/>
            <a:ext cx="2016224" cy="242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95A08546-A496-9C9F-375B-20905148DBB9}"/>
              </a:ext>
            </a:extLst>
          </p:cNvPr>
          <p:cNvSpPr/>
          <p:nvPr/>
        </p:nvSpPr>
        <p:spPr>
          <a:xfrm>
            <a:off x="1691680" y="4748811"/>
            <a:ext cx="864096" cy="2929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BF011BDC-7380-2725-CF0B-F3730241C8F0}"/>
              </a:ext>
            </a:extLst>
          </p:cNvPr>
          <p:cNvSpPr txBox="1"/>
          <p:nvPr/>
        </p:nvSpPr>
        <p:spPr>
          <a:xfrm>
            <a:off x="2411760" y="5262301"/>
            <a:ext cx="1668149" cy="369332"/>
          </a:xfrm>
          <a:prstGeom prst="rect">
            <a:avLst/>
          </a:prstGeom>
          <a:solidFill>
            <a:schemeClr val="accent1"/>
          </a:solidFill>
        </p:spPr>
        <p:txBody>
          <a:bodyPr wrap="square">
            <a:spAutoFit/>
          </a:bodyPr>
          <a:lstStyle/>
          <a:p>
            <a:r>
              <a:rPr lang="en-US" dirty="0">
                <a:solidFill>
                  <a:schemeClr val="bg1"/>
                </a:solidFill>
              </a:rPr>
              <a:t>OVERWRITE</a:t>
            </a:r>
          </a:p>
        </p:txBody>
      </p:sp>
      <p:pic>
        <p:nvPicPr>
          <p:cNvPr id="23" name="Immagine 22">
            <a:extLst>
              <a:ext uri="{FF2B5EF4-FFF2-40B4-BE49-F238E27FC236}">
                <a16:creationId xmlns:a16="http://schemas.microsoft.com/office/drawing/2014/main" id="{EAFD363B-D247-CE0C-79BD-F73F6FA19DB7}"/>
              </a:ext>
            </a:extLst>
          </p:cNvPr>
          <p:cNvPicPr>
            <a:picLocks noChangeAspect="1"/>
          </p:cNvPicPr>
          <p:nvPr/>
        </p:nvPicPr>
        <p:blipFill>
          <a:blip r:embed="rId10"/>
          <a:stretch>
            <a:fillRect/>
          </a:stretch>
        </p:blipFill>
        <p:spPr>
          <a:xfrm>
            <a:off x="551669" y="856519"/>
            <a:ext cx="6569009" cy="3749365"/>
          </a:xfrm>
          <a:prstGeom prst="rect">
            <a:avLst/>
          </a:prstGeom>
        </p:spPr>
      </p:pic>
      <p:sp>
        <p:nvSpPr>
          <p:cNvPr id="24" name="Ovale 23">
            <a:extLst>
              <a:ext uri="{FF2B5EF4-FFF2-40B4-BE49-F238E27FC236}">
                <a16:creationId xmlns:a16="http://schemas.microsoft.com/office/drawing/2014/main" id="{9A5B51FE-4424-8BC3-A5E4-F100E11CB645}"/>
              </a:ext>
            </a:extLst>
          </p:cNvPr>
          <p:cNvSpPr/>
          <p:nvPr/>
        </p:nvSpPr>
        <p:spPr>
          <a:xfrm>
            <a:off x="2023321" y="1098902"/>
            <a:ext cx="2407905" cy="4337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Ovale 24">
            <a:extLst>
              <a:ext uri="{FF2B5EF4-FFF2-40B4-BE49-F238E27FC236}">
                <a16:creationId xmlns:a16="http://schemas.microsoft.com/office/drawing/2014/main" id="{B986CEDD-A3D5-6406-8273-3B5E6C950E3A}"/>
              </a:ext>
            </a:extLst>
          </p:cNvPr>
          <p:cNvSpPr/>
          <p:nvPr/>
        </p:nvSpPr>
        <p:spPr>
          <a:xfrm>
            <a:off x="2321229" y="1256522"/>
            <a:ext cx="310697" cy="201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BBE4130B-BDC5-32DE-A7A6-326C2AC2B4C5}"/>
              </a:ext>
            </a:extLst>
          </p:cNvPr>
          <p:cNvSpPr/>
          <p:nvPr/>
        </p:nvSpPr>
        <p:spPr>
          <a:xfrm>
            <a:off x="2039382" y="1930111"/>
            <a:ext cx="2407905" cy="3930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Ovale 26">
            <a:extLst>
              <a:ext uri="{FF2B5EF4-FFF2-40B4-BE49-F238E27FC236}">
                <a16:creationId xmlns:a16="http://schemas.microsoft.com/office/drawing/2014/main" id="{87174D7E-4C8A-E51B-72A7-0E3CD1E1A07C}"/>
              </a:ext>
            </a:extLst>
          </p:cNvPr>
          <p:cNvSpPr/>
          <p:nvPr/>
        </p:nvSpPr>
        <p:spPr>
          <a:xfrm>
            <a:off x="2321228" y="2072063"/>
            <a:ext cx="310697" cy="201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EB741D09-EC81-DB59-5DEB-CACFDCD8A395}"/>
              </a:ext>
            </a:extLst>
          </p:cNvPr>
          <p:cNvSpPr/>
          <p:nvPr/>
        </p:nvSpPr>
        <p:spPr>
          <a:xfrm>
            <a:off x="2555776" y="2303249"/>
            <a:ext cx="310697" cy="201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0D94CD01-006C-C1D3-112D-1999F1AE04D0}"/>
              </a:ext>
            </a:extLst>
          </p:cNvPr>
          <p:cNvSpPr txBox="1"/>
          <p:nvPr/>
        </p:nvSpPr>
        <p:spPr>
          <a:xfrm>
            <a:off x="2227007" y="2138797"/>
            <a:ext cx="4611328" cy="2031325"/>
          </a:xfrm>
          <a:prstGeom prst="rect">
            <a:avLst/>
          </a:prstGeom>
          <a:solidFill>
            <a:schemeClr val="accent1"/>
          </a:solidFill>
        </p:spPr>
        <p:txBody>
          <a:bodyPr wrap="square">
            <a:spAutoFit/>
          </a:bodyPr>
          <a:lstStyle/>
          <a:p>
            <a:pPr algn="l"/>
            <a:r>
              <a:rPr lang="en-US" b="1" i="0" dirty="0">
                <a:solidFill>
                  <a:schemeClr val="bg1"/>
                </a:solidFill>
                <a:effectLst/>
                <a:latin typeface="Udemy Sans"/>
              </a:rPr>
              <a:t>The second mode </a:t>
            </a:r>
            <a:r>
              <a:rPr lang="en-US" b="0" i="0" dirty="0">
                <a:solidFill>
                  <a:schemeClr val="bg1"/>
                </a:solidFill>
                <a:effectLst/>
                <a:latin typeface="Udemy Sans"/>
              </a:rPr>
              <a:t>of operation is when </a:t>
            </a:r>
            <a:r>
              <a:rPr lang="en-US" b="1" i="0" dirty="0">
                <a:solidFill>
                  <a:schemeClr val="bg1"/>
                </a:solidFill>
                <a:effectLst/>
                <a:latin typeface="Udemy Sans"/>
              </a:rPr>
              <a:t>cp has one or more arguments of type file, which is the source and the last argument of typed directory, which is the destination</a:t>
            </a:r>
            <a:r>
              <a:rPr lang="en-US" b="0" i="0" dirty="0">
                <a:solidFill>
                  <a:schemeClr val="bg1"/>
                </a:solidFill>
                <a:effectLst/>
                <a:latin typeface="Udemy Sans"/>
              </a:rPr>
              <a:t>. In this case, it copies the source files to the destination directory, creating any files that do not already exist in the destination.</a:t>
            </a:r>
          </a:p>
        </p:txBody>
      </p:sp>
      <p:pic>
        <p:nvPicPr>
          <p:cNvPr id="32" name="Immagine 31">
            <a:extLst>
              <a:ext uri="{FF2B5EF4-FFF2-40B4-BE49-F238E27FC236}">
                <a16:creationId xmlns:a16="http://schemas.microsoft.com/office/drawing/2014/main" id="{936EBCC8-82DD-8AD5-E6F0-C9CE9756E323}"/>
              </a:ext>
            </a:extLst>
          </p:cNvPr>
          <p:cNvPicPr>
            <a:picLocks noChangeAspect="1"/>
          </p:cNvPicPr>
          <p:nvPr/>
        </p:nvPicPr>
        <p:blipFill>
          <a:blip r:embed="rId11"/>
          <a:stretch>
            <a:fillRect/>
          </a:stretch>
        </p:blipFill>
        <p:spPr>
          <a:xfrm>
            <a:off x="395536" y="907231"/>
            <a:ext cx="8480248" cy="4642970"/>
          </a:xfrm>
          <a:prstGeom prst="rect">
            <a:avLst/>
          </a:prstGeom>
        </p:spPr>
      </p:pic>
      <p:sp>
        <p:nvSpPr>
          <p:cNvPr id="33" name="Ovale 32">
            <a:extLst>
              <a:ext uri="{FF2B5EF4-FFF2-40B4-BE49-F238E27FC236}">
                <a16:creationId xmlns:a16="http://schemas.microsoft.com/office/drawing/2014/main" id="{6D9C8FD2-7E68-6DCB-6F29-904D2041260C}"/>
              </a:ext>
            </a:extLst>
          </p:cNvPr>
          <p:cNvSpPr/>
          <p:nvPr/>
        </p:nvSpPr>
        <p:spPr>
          <a:xfrm>
            <a:off x="1720001" y="1209205"/>
            <a:ext cx="332048" cy="2346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23116047-C8F2-1176-D846-F521AB294883}"/>
              </a:ext>
            </a:extLst>
          </p:cNvPr>
          <p:cNvSpPr/>
          <p:nvPr/>
        </p:nvSpPr>
        <p:spPr>
          <a:xfrm>
            <a:off x="1691680" y="1713029"/>
            <a:ext cx="3391026" cy="1932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D431F65E-FA17-E519-F2EC-D167521F5999}"/>
              </a:ext>
            </a:extLst>
          </p:cNvPr>
          <p:cNvSpPr/>
          <p:nvPr/>
        </p:nvSpPr>
        <p:spPr>
          <a:xfrm>
            <a:off x="1715578" y="1863159"/>
            <a:ext cx="1056222" cy="17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7256A0D3-4742-5261-2F8B-D3D880165CDC}"/>
              </a:ext>
            </a:extLst>
          </p:cNvPr>
          <p:cNvPicPr>
            <a:picLocks noChangeAspect="1"/>
          </p:cNvPicPr>
          <p:nvPr/>
        </p:nvPicPr>
        <p:blipFill>
          <a:blip r:embed="rId12"/>
          <a:stretch>
            <a:fillRect/>
          </a:stretch>
        </p:blipFill>
        <p:spPr>
          <a:xfrm>
            <a:off x="368461" y="3337229"/>
            <a:ext cx="5859723" cy="856685"/>
          </a:xfrm>
          <a:prstGeom prst="rect">
            <a:avLst/>
          </a:prstGeom>
        </p:spPr>
      </p:pic>
      <p:sp>
        <p:nvSpPr>
          <p:cNvPr id="38" name="Ovale 37">
            <a:extLst>
              <a:ext uri="{FF2B5EF4-FFF2-40B4-BE49-F238E27FC236}">
                <a16:creationId xmlns:a16="http://schemas.microsoft.com/office/drawing/2014/main" id="{B96463F7-4DBA-848F-7D97-423F92BF9861}"/>
              </a:ext>
            </a:extLst>
          </p:cNvPr>
          <p:cNvSpPr/>
          <p:nvPr/>
        </p:nvSpPr>
        <p:spPr>
          <a:xfrm>
            <a:off x="1547820" y="3311581"/>
            <a:ext cx="3672251" cy="2568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1A2B8AE4-6572-6EA9-C242-A8664BAC8299}"/>
              </a:ext>
            </a:extLst>
          </p:cNvPr>
          <p:cNvSpPr/>
          <p:nvPr/>
        </p:nvSpPr>
        <p:spPr>
          <a:xfrm>
            <a:off x="1967171" y="3289269"/>
            <a:ext cx="332048" cy="2346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6FF2831C-D219-5B46-03C1-E15AFBF76143}"/>
              </a:ext>
            </a:extLst>
          </p:cNvPr>
          <p:cNvSpPr txBox="1"/>
          <p:nvPr/>
        </p:nvSpPr>
        <p:spPr>
          <a:xfrm>
            <a:off x="2227007" y="2000297"/>
            <a:ext cx="4611328" cy="2585323"/>
          </a:xfrm>
          <a:prstGeom prst="rect">
            <a:avLst/>
          </a:prstGeom>
          <a:solidFill>
            <a:schemeClr val="accent1"/>
          </a:solidFill>
        </p:spPr>
        <p:txBody>
          <a:bodyPr wrap="square">
            <a:spAutoFit/>
          </a:bodyPr>
          <a:lstStyle/>
          <a:p>
            <a:r>
              <a:rPr lang="en-US" b="1" dirty="0">
                <a:solidFill>
                  <a:schemeClr val="bg1"/>
                </a:solidFill>
              </a:rPr>
              <a:t>The third </a:t>
            </a:r>
            <a:r>
              <a:rPr lang="en-US" dirty="0">
                <a:solidFill>
                  <a:schemeClr val="bg1"/>
                </a:solidFill>
              </a:rPr>
              <a:t>and the last mode of operation is when </a:t>
            </a:r>
            <a:r>
              <a:rPr lang="en-US" b="1" dirty="0">
                <a:solidFill>
                  <a:schemeClr val="bg1"/>
                </a:solidFill>
              </a:rPr>
              <a:t>all arguments are of type directory.</a:t>
            </a:r>
          </a:p>
          <a:p>
            <a:endParaRPr lang="en-US" b="1" dirty="0">
              <a:solidFill>
                <a:schemeClr val="bg1"/>
              </a:solidFill>
            </a:endParaRPr>
          </a:p>
          <a:p>
            <a:r>
              <a:rPr lang="en-US" dirty="0">
                <a:solidFill>
                  <a:schemeClr val="bg1"/>
                </a:solidFill>
              </a:rPr>
              <a:t>In this case, cp copies all files in the source directory to the destination </a:t>
            </a:r>
            <a:r>
              <a:rPr lang="en-US" dirty="0" err="1">
                <a:solidFill>
                  <a:schemeClr val="bg1"/>
                </a:solidFill>
              </a:rPr>
              <a:t>directoy</a:t>
            </a:r>
            <a:r>
              <a:rPr lang="en-US" dirty="0">
                <a:solidFill>
                  <a:schemeClr val="bg1"/>
                </a:solidFill>
              </a:rPr>
              <a:t> creating any files or directories needed.</a:t>
            </a:r>
          </a:p>
          <a:p>
            <a:endParaRPr lang="en-US" dirty="0">
              <a:solidFill>
                <a:schemeClr val="bg1"/>
              </a:solidFill>
            </a:endParaRPr>
          </a:p>
          <a:p>
            <a:r>
              <a:rPr lang="en-US" dirty="0">
                <a:solidFill>
                  <a:schemeClr val="bg1"/>
                </a:solidFill>
              </a:rPr>
              <a:t>This requires -r, an option that indicates the recursive copying of directories.</a:t>
            </a:r>
            <a:endParaRPr lang="it-IT" dirty="0">
              <a:solidFill>
                <a:schemeClr val="bg1"/>
              </a:solidFill>
            </a:endParaRPr>
          </a:p>
        </p:txBody>
      </p:sp>
      <p:pic>
        <p:nvPicPr>
          <p:cNvPr id="43" name="Immagine 42">
            <a:extLst>
              <a:ext uri="{FF2B5EF4-FFF2-40B4-BE49-F238E27FC236}">
                <a16:creationId xmlns:a16="http://schemas.microsoft.com/office/drawing/2014/main" id="{97751651-96F3-9D01-86A0-F59A76A6B470}"/>
              </a:ext>
            </a:extLst>
          </p:cNvPr>
          <p:cNvPicPr>
            <a:picLocks noChangeAspect="1"/>
          </p:cNvPicPr>
          <p:nvPr/>
        </p:nvPicPr>
        <p:blipFill>
          <a:blip r:embed="rId13"/>
          <a:stretch>
            <a:fillRect/>
          </a:stretch>
        </p:blipFill>
        <p:spPr>
          <a:xfrm>
            <a:off x="457329" y="1047843"/>
            <a:ext cx="8480248" cy="4626211"/>
          </a:xfrm>
          <a:prstGeom prst="rect">
            <a:avLst/>
          </a:prstGeom>
        </p:spPr>
      </p:pic>
      <p:sp>
        <p:nvSpPr>
          <p:cNvPr id="44" name="Ovale 43">
            <a:extLst>
              <a:ext uri="{FF2B5EF4-FFF2-40B4-BE49-F238E27FC236}">
                <a16:creationId xmlns:a16="http://schemas.microsoft.com/office/drawing/2014/main" id="{83519866-C5F2-FF95-8C91-531DD3941C95}"/>
              </a:ext>
            </a:extLst>
          </p:cNvPr>
          <p:cNvSpPr/>
          <p:nvPr/>
        </p:nvSpPr>
        <p:spPr>
          <a:xfrm>
            <a:off x="1741806" y="1326559"/>
            <a:ext cx="404056" cy="299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94AE08DA-8AD3-BE81-C04D-272DF823A7DC}"/>
              </a:ext>
            </a:extLst>
          </p:cNvPr>
          <p:cNvSpPr/>
          <p:nvPr/>
        </p:nvSpPr>
        <p:spPr>
          <a:xfrm>
            <a:off x="367875" y="1526756"/>
            <a:ext cx="1041462" cy="205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0AC58997-8BCF-72DE-2A27-C7B6356608AF}"/>
              </a:ext>
            </a:extLst>
          </p:cNvPr>
          <p:cNvSpPr/>
          <p:nvPr/>
        </p:nvSpPr>
        <p:spPr>
          <a:xfrm>
            <a:off x="1630149" y="1642131"/>
            <a:ext cx="3734900" cy="2767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2C8D064E-516D-A594-AD8D-0265EC40BEE0}"/>
              </a:ext>
            </a:extLst>
          </p:cNvPr>
          <p:cNvPicPr>
            <a:picLocks noChangeAspect="1"/>
          </p:cNvPicPr>
          <p:nvPr/>
        </p:nvPicPr>
        <p:blipFill>
          <a:blip r:embed="rId14"/>
          <a:stretch>
            <a:fillRect/>
          </a:stretch>
        </p:blipFill>
        <p:spPr>
          <a:xfrm>
            <a:off x="530576" y="2344169"/>
            <a:ext cx="7708329" cy="3863885"/>
          </a:xfrm>
          <a:prstGeom prst="rect">
            <a:avLst/>
          </a:prstGeom>
        </p:spPr>
      </p:pic>
      <p:sp>
        <p:nvSpPr>
          <p:cNvPr id="49" name="Ovale 48">
            <a:extLst>
              <a:ext uri="{FF2B5EF4-FFF2-40B4-BE49-F238E27FC236}">
                <a16:creationId xmlns:a16="http://schemas.microsoft.com/office/drawing/2014/main" id="{FBB992B0-31E9-1652-D2FA-390BECDFABE2}"/>
              </a:ext>
            </a:extLst>
          </p:cNvPr>
          <p:cNvSpPr/>
          <p:nvPr/>
        </p:nvSpPr>
        <p:spPr>
          <a:xfrm>
            <a:off x="7657235" y="5471813"/>
            <a:ext cx="581669" cy="7204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51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500"/>
                                        <p:tgtEl>
                                          <p:spTgt spid="3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500"/>
                                        <p:tgtEl>
                                          <p:spTgt spid="4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500"/>
                                        <p:tgtEl>
                                          <p:spTgt spid="4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fade">
                                      <p:cBhvr>
                                        <p:cTn id="1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6" grpId="0" animBg="1"/>
      <p:bldP spid="19" grpId="0" animBg="1"/>
      <p:bldP spid="20" grpId="0" animBg="1"/>
      <p:bldP spid="21" grpId="0" animBg="1"/>
      <p:bldP spid="21" grpId="1" animBg="1"/>
      <p:bldP spid="24" grpId="0" animBg="1"/>
      <p:bldP spid="25" grpId="0" animBg="1"/>
      <p:bldP spid="26" grpId="0" animBg="1"/>
      <p:bldP spid="27" grpId="0" animBg="1"/>
      <p:bldP spid="28" grpId="0" animBg="1"/>
      <p:bldP spid="30" grpId="0" animBg="1"/>
      <p:bldP spid="33" grpId="0" animBg="1"/>
      <p:bldP spid="34" grpId="0" animBg="1"/>
      <p:bldP spid="35" grpId="0" animBg="1"/>
      <p:bldP spid="38" grpId="0" animBg="1"/>
      <p:bldP spid="39" grpId="0" animBg="1"/>
      <p:bldP spid="41" grpId="0" animBg="1"/>
      <p:bldP spid="44" grpId="0" animBg="1"/>
      <p:bldP spid="45" grpId="0" animBg="1"/>
      <p:bldP spid="46"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7B939-F52E-BCB5-2429-54528B6E28B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D339CB1-544D-8D93-59FF-8E2C6598F7AA}"/>
              </a:ext>
            </a:extLst>
          </p:cNvPr>
          <p:cNvGraphicFramePr/>
          <p:nvPr>
            <p:extLst>
              <p:ext uri="{D42A27DB-BD31-4B8C-83A1-F6EECF244321}">
                <p14:modId xmlns:p14="http://schemas.microsoft.com/office/powerpoint/2010/main" val="301034027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357BF28-EFCA-3390-B9B4-164AB5A1ED8D}"/>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98085C8C-3683-58DD-88ED-32B8D5966DCD}"/>
              </a:ext>
            </a:extLst>
          </p:cNvPr>
          <p:cNvSpPr txBox="1"/>
          <p:nvPr/>
        </p:nvSpPr>
        <p:spPr>
          <a:xfrm>
            <a:off x="2339752" y="3284984"/>
            <a:ext cx="4611328" cy="2862322"/>
          </a:xfrm>
          <a:prstGeom prst="rect">
            <a:avLst/>
          </a:prstGeom>
          <a:solidFill>
            <a:schemeClr val="accent1"/>
          </a:solidFill>
        </p:spPr>
        <p:txBody>
          <a:bodyPr wrap="square">
            <a:spAutoFit/>
          </a:bodyPr>
          <a:lstStyle/>
          <a:p>
            <a:r>
              <a:rPr lang="en-US" dirty="0">
                <a:solidFill>
                  <a:schemeClr val="bg1"/>
                </a:solidFill>
              </a:rPr>
              <a:t>The </a:t>
            </a:r>
            <a:r>
              <a:rPr lang="en-US" b="1" u="sng" dirty="0">
                <a:solidFill>
                  <a:schemeClr val="bg1"/>
                </a:solidFill>
              </a:rPr>
              <a:t>mv</a:t>
            </a:r>
            <a:r>
              <a:rPr lang="en-US" dirty="0">
                <a:solidFill>
                  <a:schemeClr val="bg1"/>
                </a:solidFill>
              </a:rPr>
              <a:t> command is a command line utility that moves one or more file directories from one place to another.</a:t>
            </a:r>
          </a:p>
          <a:p>
            <a:endParaRPr lang="en-US" dirty="0">
              <a:solidFill>
                <a:schemeClr val="bg1"/>
              </a:solidFill>
            </a:endParaRPr>
          </a:p>
          <a:p>
            <a:r>
              <a:rPr lang="en-US" b="1" dirty="0">
                <a:solidFill>
                  <a:schemeClr val="bg1"/>
                </a:solidFill>
              </a:rPr>
              <a:t>This command has two distinct functions</a:t>
            </a:r>
            <a:r>
              <a:rPr lang="en-US" dirty="0">
                <a:solidFill>
                  <a:schemeClr val="bg1"/>
                </a:solidFill>
              </a:rPr>
              <a:t>.</a:t>
            </a:r>
          </a:p>
          <a:p>
            <a:endParaRPr lang="en-US" dirty="0">
              <a:solidFill>
                <a:schemeClr val="bg1"/>
              </a:solidFill>
            </a:endParaRPr>
          </a:p>
          <a:p>
            <a:r>
              <a:rPr lang="en-US" dirty="0">
                <a:solidFill>
                  <a:schemeClr val="bg1"/>
                </a:solidFill>
              </a:rPr>
              <a:t>It </a:t>
            </a:r>
            <a:r>
              <a:rPr lang="en-US" b="1" dirty="0">
                <a:solidFill>
                  <a:schemeClr val="bg1"/>
                </a:solidFill>
              </a:rPr>
              <a:t>moves files and directories </a:t>
            </a:r>
            <a:r>
              <a:rPr lang="en-US" dirty="0">
                <a:solidFill>
                  <a:schemeClr val="bg1"/>
                </a:solidFill>
              </a:rPr>
              <a:t>or it </a:t>
            </a:r>
            <a:r>
              <a:rPr lang="en-US" b="1" dirty="0">
                <a:solidFill>
                  <a:schemeClr val="bg1"/>
                </a:solidFill>
              </a:rPr>
              <a:t>renames files and directories</a:t>
            </a:r>
            <a:r>
              <a:rPr lang="en-US" dirty="0">
                <a:solidFill>
                  <a:schemeClr val="bg1"/>
                </a:solidFill>
              </a:rPr>
              <a:t>; yes, there is no mistake, you can use mv both for moving and for renaming files.</a:t>
            </a:r>
            <a:endParaRPr lang="it-IT" dirty="0">
              <a:solidFill>
                <a:schemeClr val="bg1"/>
              </a:solidFill>
            </a:endParaRPr>
          </a:p>
        </p:txBody>
      </p:sp>
      <p:grpSp>
        <p:nvGrpSpPr>
          <p:cNvPr id="10" name="Gruppo 9">
            <a:extLst>
              <a:ext uri="{FF2B5EF4-FFF2-40B4-BE49-F238E27FC236}">
                <a16:creationId xmlns:a16="http://schemas.microsoft.com/office/drawing/2014/main" id="{9A277511-8202-50C8-D331-529D65836325}"/>
              </a:ext>
            </a:extLst>
          </p:cNvPr>
          <p:cNvGrpSpPr/>
          <p:nvPr/>
        </p:nvGrpSpPr>
        <p:grpSpPr>
          <a:xfrm>
            <a:off x="669242" y="885964"/>
            <a:ext cx="6363251" cy="3028495"/>
            <a:chOff x="669242" y="885964"/>
            <a:chExt cx="6363251" cy="3028495"/>
          </a:xfrm>
        </p:grpSpPr>
        <p:pic>
          <p:nvPicPr>
            <p:cNvPr id="6" name="Immagine 5">
              <a:extLst>
                <a:ext uri="{FF2B5EF4-FFF2-40B4-BE49-F238E27FC236}">
                  <a16:creationId xmlns:a16="http://schemas.microsoft.com/office/drawing/2014/main" id="{80510F0C-CCCD-D5B1-2733-CD4D205E5736}"/>
                </a:ext>
              </a:extLst>
            </p:cNvPr>
            <p:cNvPicPr>
              <a:picLocks noChangeAspect="1"/>
            </p:cNvPicPr>
            <p:nvPr/>
          </p:nvPicPr>
          <p:blipFill>
            <a:blip r:embed="rId7"/>
            <a:stretch>
              <a:fillRect/>
            </a:stretch>
          </p:blipFill>
          <p:spPr>
            <a:xfrm>
              <a:off x="669242" y="885964"/>
              <a:ext cx="6363251" cy="2057578"/>
            </a:xfrm>
            <a:prstGeom prst="rect">
              <a:avLst/>
            </a:prstGeom>
          </p:spPr>
        </p:pic>
        <p:pic>
          <p:nvPicPr>
            <p:cNvPr id="9" name="Immagine 8">
              <a:extLst>
                <a:ext uri="{FF2B5EF4-FFF2-40B4-BE49-F238E27FC236}">
                  <a16:creationId xmlns:a16="http://schemas.microsoft.com/office/drawing/2014/main" id="{554482C9-2BD8-5F0D-ABCD-839CB101FB08}"/>
                </a:ext>
              </a:extLst>
            </p:cNvPr>
            <p:cNvPicPr>
              <a:picLocks noChangeAspect="1"/>
            </p:cNvPicPr>
            <p:nvPr/>
          </p:nvPicPr>
          <p:blipFill>
            <a:blip r:embed="rId8"/>
            <a:stretch>
              <a:fillRect/>
            </a:stretch>
          </p:blipFill>
          <p:spPr>
            <a:xfrm>
              <a:off x="669242" y="2984738"/>
              <a:ext cx="4701947" cy="929721"/>
            </a:xfrm>
            <a:prstGeom prst="rect">
              <a:avLst/>
            </a:prstGeom>
          </p:spPr>
        </p:pic>
      </p:grpSp>
      <p:sp>
        <p:nvSpPr>
          <p:cNvPr id="11" name="Ovale 10">
            <a:extLst>
              <a:ext uri="{FF2B5EF4-FFF2-40B4-BE49-F238E27FC236}">
                <a16:creationId xmlns:a16="http://schemas.microsoft.com/office/drawing/2014/main" id="{D8634F12-6B60-D220-FC02-C49AEAA8CFC6}"/>
              </a:ext>
            </a:extLst>
          </p:cNvPr>
          <p:cNvSpPr/>
          <p:nvPr/>
        </p:nvSpPr>
        <p:spPr>
          <a:xfrm>
            <a:off x="2141652" y="1268760"/>
            <a:ext cx="404056" cy="2397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D6BF49CF-7E05-3ED4-BE5A-98D47CC88C1D}"/>
              </a:ext>
            </a:extLst>
          </p:cNvPr>
          <p:cNvSpPr/>
          <p:nvPr/>
        </p:nvSpPr>
        <p:spPr>
          <a:xfrm>
            <a:off x="467544" y="2106150"/>
            <a:ext cx="6483536" cy="458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81A94E17-4D16-C16A-4793-CB3BC04AB124}"/>
              </a:ext>
            </a:extLst>
          </p:cNvPr>
          <p:cNvSpPr/>
          <p:nvPr/>
        </p:nvSpPr>
        <p:spPr>
          <a:xfrm>
            <a:off x="2141652" y="2957787"/>
            <a:ext cx="2142316" cy="204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7ACF4BCB-4BA6-13DE-E25F-2FD3D9E6466E}"/>
              </a:ext>
            </a:extLst>
          </p:cNvPr>
          <p:cNvSpPr/>
          <p:nvPr/>
        </p:nvSpPr>
        <p:spPr>
          <a:xfrm>
            <a:off x="467544" y="3217128"/>
            <a:ext cx="4320480" cy="4783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C001940-0E09-7A13-1CF8-3371CF365EFD}"/>
              </a:ext>
            </a:extLst>
          </p:cNvPr>
          <p:cNvPicPr>
            <a:picLocks noChangeAspect="1"/>
          </p:cNvPicPr>
          <p:nvPr/>
        </p:nvPicPr>
        <p:blipFill>
          <a:blip r:embed="rId9"/>
          <a:stretch>
            <a:fillRect/>
          </a:stretch>
        </p:blipFill>
        <p:spPr>
          <a:xfrm>
            <a:off x="680672" y="952332"/>
            <a:ext cx="7203696" cy="5861662"/>
          </a:xfrm>
          <a:prstGeom prst="rect">
            <a:avLst/>
          </a:prstGeom>
        </p:spPr>
      </p:pic>
      <p:sp>
        <p:nvSpPr>
          <p:cNvPr id="17" name="Ovale 16">
            <a:extLst>
              <a:ext uri="{FF2B5EF4-FFF2-40B4-BE49-F238E27FC236}">
                <a16:creationId xmlns:a16="http://schemas.microsoft.com/office/drawing/2014/main" id="{5CEADF7E-4325-A6E4-D1D6-582A47CFA1B1}"/>
              </a:ext>
            </a:extLst>
          </p:cNvPr>
          <p:cNvSpPr/>
          <p:nvPr/>
        </p:nvSpPr>
        <p:spPr>
          <a:xfrm>
            <a:off x="2339752" y="1354718"/>
            <a:ext cx="1944216" cy="331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29E19DDF-B6F1-FADC-8BBA-0D0835AD9529}"/>
              </a:ext>
            </a:extLst>
          </p:cNvPr>
          <p:cNvSpPr/>
          <p:nvPr/>
        </p:nvSpPr>
        <p:spPr>
          <a:xfrm>
            <a:off x="2411760" y="1752683"/>
            <a:ext cx="3744416" cy="331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470B98AD-8D22-F865-BF81-27F69A591371}"/>
              </a:ext>
            </a:extLst>
          </p:cNvPr>
          <p:cNvSpPr/>
          <p:nvPr/>
        </p:nvSpPr>
        <p:spPr>
          <a:xfrm>
            <a:off x="2415952" y="2160741"/>
            <a:ext cx="423664" cy="245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D9B92668-C666-F782-71F3-F8789CF983F6}"/>
              </a:ext>
            </a:extLst>
          </p:cNvPr>
          <p:cNvSpPr/>
          <p:nvPr/>
        </p:nvSpPr>
        <p:spPr>
          <a:xfrm>
            <a:off x="599356" y="2342447"/>
            <a:ext cx="660276" cy="2770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C3CEDB5E-97DB-7A4E-FC24-E6EBD4CD325C}"/>
              </a:ext>
            </a:extLst>
          </p:cNvPr>
          <p:cNvSpPr/>
          <p:nvPr/>
        </p:nvSpPr>
        <p:spPr>
          <a:xfrm>
            <a:off x="2411760" y="2875418"/>
            <a:ext cx="1152128" cy="2871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205159CF-0CCD-4CF7-1F03-A613B451AB02}"/>
              </a:ext>
            </a:extLst>
          </p:cNvPr>
          <p:cNvPicPr>
            <a:picLocks noChangeAspect="1"/>
          </p:cNvPicPr>
          <p:nvPr/>
        </p:nvPicPr>
        <p:blipFill>
          <a:blip r:embed="rId10"/>
          <a:stretch>
            <a:fillRect/>
          </a:stretch>
        </p:blipFill>
        <p:spPr>
          <a:xfrm>
            <a:off x="680672" y="4549940"/>
            <a:ext cx="4672273" cy="1831388"/>
          </a:xfrm>
          <a:prstGeom prst="rect">
            <a:avLst/>
          </a:prstGeom>
        </p:spPr>
      </p:pic>
      <p:sp>
        <p:nvSpPr>
          <p:cNvPr id="24" name="Ovale 23">
            <a:extLst>
              <a:ext uri="{FF2B5EF4-FFF2-40B4-BE49-F238E27FC236}">
                <a16:creationId xmlns:a16="http://schemas.microsoft.com/office/drawing/2014/main" id="{B0AD694A-CEB6-0614-9A45-DE50D45D5E37}"/>
              </a:ext>
            </a:extLst>
          </p:cNvPr>
          <p:cNvSpPr/>
          <p:nvPr/>
        </p:nvSpPr>
        <p:spPr>
          <a:xfrm>
            <a:off x="2411760" y="4347689"/>
            <a:ext cx="2592288" cy="390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1C91617D-EA42-34CF-FF6F-B64013FE1CC8}"/>
              </a:ext>
            </a:extLst>
          </p:cNvPr>
          <p:cNvSpPr/>
          <p:nvPr/>
        </p:nvSpPr>
        <p:spPr>
          <a:xfrm>
            <a:off x="2540772" y="4640579"/>
            <a:ext cx="1152128" cy="2871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30C4CD9F-2BB0-D415-377A-28C6CB5F84D2}"/>
              </a:ext>
            </a:extLst>
          </p:cNvPr>
          <p:cNvPicPr>
            <a:picLocks noChangeAspect="1"/>
          </p:cNvPicPr>
          <p:nvPr/>
        </p:nvPicPr>
        <p:blipFill>
          <a:blip r:embed="rId11"/>
          <a:srcRect r="21414"/>
          <a:stretch/>
        </p:blipFill>
        <p:spPr>
          <a:xfrm>
            <a:off x="2961443" y="5133909"/>
            <a:ext cx="4850917" cy="1623201"/>
          </a:xfrm>
          <a:prstGeom prst="rect">
            <a:avLst/>
          </a:prstGeom>
        </p:spPr>
      </p:pic>
      <p:sp>
        <p:nvSpPr>
          <p:cNvPr id="29" name="Ovale 28">
            <a:extLst>
              <a:ext uri="{FF2B5EF4-FFF2-40B4-BE49-F238E27FC236}">
                <a16:creationId xmlns:a16="http://schemas.microsoft.com/office/drawing/2014/main" id="{4F748AA1-F9A5-2A1A-461A-0884A2CF53E8}"/>
              </a:ext>
            </a:extLst>
          </p:cNvPr>
          <p:cNvSpPr/>
          <p:nvPr/>
        </p:nvSpPr>
        <p:spPr>
          <a:xfrm>
            <a:off x="4448058" y="5077024"/>
            <a:ext cx="3364302" cy="2448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AC82A52D-8E4F-56C7-6F00-4C2A325B424B}"/>
              </a:ext>
            </a:extLst>
          </p:cNvPr>
          <p:cNvSpPr/>
          <p:nvPr/>
        </p:nvSpPr>
        <p:spPr>
          <a:xfrm>
            <a:off x="4282520" y="5244691"/>
            <a:ext cx="1152128" cy="2871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1619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7" grpId="0" animBg="1"/>
      <p:bldP spid="18" grpId="0" animBg="1"/>
      <p:bldP spid="19" grpId="0" animBg="1"/>
      <p:bldP spid="20" grpId="0" animBg="1"/>
      <p:bldP spid="21" grpId="0" animBg="1"/>
      <p:bldP spid="24" grpId="0" animBg="1"/>
      <p:bldP spid="25"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9F248-0D7F-FFC5-D29C-CC053116E33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73E3736-9DBD-5F6D-9B6A-A5E7C0CA1698}"/>
              </a:ext>
            </a:extLst>
          </p:cNvPr>
          <p:cNvGraphicFramePr/>
          <p:nvPr>
            <p:extLst>
              <p:ext uri="{D42A27DB-BD31-4B8C-83A1-F6EECF244321}">
                <p14:modId xmlns:p14="http://schemas.microsoft.com/office/powerpoint/2010/main" val="226377461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A488689-1D4C-88BE-03B3-E4DF0AADB5DD}"/>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FE65D99-D7C0-3A11-8DDF-85772412D21D}"/>
              </a:ext>
            </a:extLst>
          </p:cNvPr>
          <p:cNvPicPr>
            <a:picLocks noChangeAspect="1"/>
          </p:cNvPicPr>
          <p:nvPr/>
        </p:nvPicPr>
        <p:blipFill>
          <a:blip r:embed="rId7"/>
          <a:stretch>
            <a:fillRect/>
          </a:stretch>
        </p:blipFill>
        <p:spPr>
          <a:xfrm>
            <a:off x="669242" y="908720"/>
            <a:ext cx="6271803" cy="5159187"/>
          </a:xfrm>
          <a:prstGeom prst="rect">
            <a:avLst/>
          </a:prstGeom>
        </p:spPr>
      </p:pic>
      <p:sp>
        <p:nvSpPr>
          <p:cNvPr id="5" name="Ovale 4">
            <a:extLst>
              <a:ext uri="{FF2B5EF4-FFF2-40B4-BE49-F238E27FC236}">
                <a16:creationId xmlns:a16="http://schemas.microsoft.com/office/drawing/2014/main" id="{16CEF3FD-D406-114D-9CC7-E0B70064B486}"/>
              </a:ext>
            </a:extLst>
          </p:cNvPr>
          <p:cNvSpPr/>
          <p:nvPr/>
        </p:nvSpPr>
        <p:spPr>
          <a:xfrm>
            <a:off x="2202954" y="1268760"/>
            <a:ext cx="2369045"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3DA7130F-5257-EEF4-E607-C7F731EE35F1}"/>
              </a:ext>
            </a:extLst>
          </p:cNvPr>
          <p:cNvSpPr/>
          <p:nvPr/>
        </p:nvSpPr>
        <p:spPr>
          <a:xfrm>
            <a:off x="2211604" y="1467135"/>
            <a:ext cx="920236"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AA0F678-54D7-E049-EF76-B97596AE05FD}"/>
              </a:ext>
            </a:extLst>
          </p:cNvPr>
          <p:cNvPicPr>
            <a:picLocks noChangeAspect="1"/>
          </p:cNvPicPr>
          <p:nvPr/>
        </p:nvPicPr>
        <p:blipFill>
          <a:blip r:embed="rId8"/>
          <a:stretch>
            <a:fillRect/>
          </a:stretch>
        </p:blipFill>
        <p:spPr>
          <a:xfrm>
            <a:off x="669242" y="879033"/>
            <a:ext cx="6332769" cy="5159187"/>
          </a:xfrm>
          <a:prstGeom prst="rect">
            <a:avLst/>
          </a:prstGeom>
        </p:spPr>
      </p:pic>
      <p:sp>
        <p:nvSpPr>
          <p:cNvPr id="10" name="Ovale 9">
            <a:extLst>
              <a:ext uri="{FF2B5EF4-FFF2-40B4-BE49-F238E27FC236}">
                <a16:creationId xmlns:a16="http://schemas.microsoft.com/office/drawing/2014/main" id="{DF3250E7-1FCC-E4D8-5127-1E2538675C78}"/>
              </a:ext>
            </a:extLst>
          </p:cNvPr>
          <p:cNvSpPr/>
          <p:nvPr/>
        </p:nvSpPr>
        <p:spPr>
          <a:xfrm>
            <a:off x="2105110" y="1168862"/>
            <a:ext cx="2538898"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80178644-C497-57A9-0A58-DA82E7CA9755}"/>
              </a:ext>
            </a:extLst>
          </p:cNvPr>
          <p:cNvSpPr/>
          <p:nvPr/>
        </p:nvSpPr>
        <p:spPr>
          <a:xfrm>
            <a:off x="1862391" y="2842955"/>
            <a:ext cx="2538898" cy="3159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73EDE015-AC61-9B4A-2C08-A90C3B6C5542}"/>
              </a:ext>
            </a:extLst>
          </p:cNvPr>
          <p:cNvSpPr/>
          <p:nvPr/>
        </p:nvSpPr>
        <p:spPr>
          <a:xfrm>
            <a:off x="2018776" y="4517048"/>
            <a:ext cx="2538898" cy="424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20E8C1E9-93F3-473E-F76A-1E344FE0172C}"/>
              </a:ext>
            </a:extLst>
          </p:cNvPr>
          <p:cNvSpPr txBox="1"/>
          <p:nvPr/>
        </p:nvSpPr>
        <p:spPr>
          <a:xfrm>
            <a:off x="1998254" y="1804537"/>
            <a:ext cx="4611328" cy="646331"/>
          </a:xfrm>
          <a:prstGeom prst="rect">
            <a:avLst/>
          </a:prstGeom>
          <a:solidFill>
            <a:schemeClr val="accent1"/>
          </a:solidFill>
        </p:spPr>
        <p:txBody>
          <a:bodyPr wrap="square">
            <a:spAutoFit/>
          </a:bodyPr>
          <a:lstStyle/>
          <a:p>
            <a:r>
              <a:rPr lang="en-US" dirty="0">
                <a:solidFill>
                  <a:schemeClr val="bg1"/>
                </a:solidFill>
              </a:rPr>
              <a:t>Now, let's see what happens if the destination file already exists.</a:t>
            </a:r>
            <a:endParaRPr lang="it-IT" dirty="0">
              <a:solidFill>
                <a:schemeClr val="bg1"/>
              </a:solidFill>
            </a:endParaRPr>
          </a:p>
        </p:txBody>
      </p:sp>
      <p:pic>
        <p:nvPicPr>
          <p:cNvPr id="16" name="Immagine 15">
            <a:extLst>
              <a:ext uri="{FF2B5EF4-FFF2-40B4-BE49-F238E27FC236}">
                <a16:creationId xmlns:a16="http://schemas.microsoft.com/office/drawing/2014/main" id="{B9E14903-B9D5-6C85-9C00-8D4217D6166F}"/>
              </a:ext>
            </a:extLst>
          </p:cNvPr>
          <p:cNvPicPr>
            <a:picLocks noChangeAspect="1"/>
          </p:cNvPicPr>
          <p:nvPr/>
        </p:nvPicPr>
        <p:blipFill>
          <a:blip r:embed="rId9"/>
          <a:stretch>
            <a:fillRect/>
          </a:stretch>
        </p:blipFill>
        <p:spPr>
          <a:xfrm>
            <a:off x="654001" y="869639"/>
            <a:ext cx="6348010" cy="5197290"/>
          </a:xfrm>
          <a:prstGeom prst="rect">
            <a:avLst/>
          </a:prstGeom>
        </p:spPr>
      </p:pic>
      <p:sp>
        <p:nvSpPr>
          <p:cNvPr id="17" name="Ovale 16">
            <a:extLst>
              <a:ext uri="{FF2B5EF4-FFF2-40B4-BE49-F238E27FC236}">
                <a16:creationId xmlns:a16="http://schemas.microsoft.com/office/drawing/2014/main" id="{9EF3EDCE-3AA9-C97F-8C5F-1D2DFC8F6E9D}"/>
              </a:ext>
            </a:extLst>
          </p:cNvPr>
          <p:cNvSpPr/>
          <p:nvPr/>
        </p:nvSpPr>
        <p:spPr>
          <a:xfrm>
            <a:off x="2202953" y="1189782"/>
            <a:ext cx="2198335" cy="304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t>
            </a:r>
          </a:p>
        </p:txBody>
      </p:sp>
      <p:sp>
        <p:nvSpPr>
          <p:cNvPr id="18" name="Ovale 17">
            <a:extLst>
              <a:ext uri="{FF2B5EF4-FFF2-40B4-BE49-F238E27FC236}">
                <a16:creationId xmlns:a16="http://schemas.microsoft.com/office/drawing/2014/main" id="{E49AE2B0-787A-4072-6A4A-58F96654FCB2}"/>
              </a:ext>
            </a:extLst>
          </p:cNvPr>
          <p:cNvSpPr/>
          <p:nvPr/>
        </p:nvSpPr>
        <p:spPr>
          <a:xfrm>
            <a:off x="654001" y="2276873"/>
            <a:ext cx="1283287" cy="3600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t>
            </a:r>
          </a:p>
        </p:txBody>
      </p:sp>
      <p:sp>
        <p:nvSpPr>
          <p:cNvPr id="19" name="Ovale 18">
            <a:extLst>
              <a:ext uri="{FF2B5EF4-FFF2-40B4-BE49-F238E27FC236}">
                <a16:creationId xmlns:a16="http://schemas.microsoft.com/office/drawing/2014/main" id="{26970357-C3ED-3410-FDD5-74725C6AD443}"/>
              </a:ext>
            </a:extLst>
          </p:cNvPr>
          <p:cNvSpPr/>
          <p:nvPr/>
        </p:nvSpPr>
        <p:spPr>
          <a:xfrm>
            <a:off x="2105110" y="3076641"/>
            <a:ext cx="2198335" cy="304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t>
            </a:r>
          </a:p>
        </p:txBody>
      </p:sp>
      <p:sp>
        <p:nvSpPr>
          <p:cNvPr id="21" name="CasellaDiTesto 20">
            <a:extLst>
              <a:ext uri="{FF2B5EF4-FFF2-40B4-BE49-F238E27FC236}">
                <a16:creationId xmlns:a16="http://schemas.microsoft.com/office/drawing/2014/main" id="{AFA33C50-20D4-2FAA-A03F-06040E66035F}"/>
              </a:ext>
            </a:extLst>
          </p:cNvPr>
          <p:cNvSpPr txBox="1"/>
          <p:nvPr/>
        </p:nvSpPr>
        <p:spPr>
          <a:xfrm>
            <a:off x="1397325" y="3668469"/>
            <a:ext cx="4611328" cy="1200329"/>
          </a:xfrm>
          <a:prstGeom prst="rect">
            <a:avLst/>
          </a:prstGeom>
          <a:solidFill>
            <a:schemeClr val="accent1"/>
          </a:solidFill>
        </p:spPr>
        <p:txBody>
          <a:bodyPr wrap="square">
            <a:spAutoFit/>
          </a:bodyPr>
          <a:lstStyle/>
          <a:p>
            <a:r>
              <a:rPr lang="en-US" dirty="0">
                <a:solidFill>
                  <a:schemeClr val="bg1"/>
                </a:solidFill>
              </a:rPr>
              <a:t>And the file was moved and the destination was overwritten without prompting; to prompt before overwriting a file, the -i option can be used;</a:t>
            </a:r>
            <a:endParaRPr lang="it-IT" dirty="0">
              <a:solidFill>
                <a:schemeClr val="bg1"/>
              </a:solidFill>
            </a:endParaRPr>
          </a:p>
        </p:txBody>
      </p:sp>
      <p:pic>
        <p:nvPicPr>
          <p:cNvPr id="23" name="Immagine 22">
            <a:extLst>
              <a:ext uri="{FF2B5EF4-FFF2-40B4-BE49-F238E27FC236}">
                <a16:creationId xmlns:a16="http://schemas.microsoft.com/office/drawing/2014/main" id="{34F8D869-74E4-67AE-BAF1-4373E7417CBD}"/>
              </a:ext>
            </a:extLst>
          </p:cNvPr>
          <p:cNvPicPr>
            <a:picLocks noChangeAspect="1"/>
          </p:cNvPicPr>
          <p:nvPr/>
        </p:nvPicPr>
        <p:blipFill>
          <a:blip r:embed="rId10"/>
          <a:stretch>
            <a:fillRect/>
          </a:stretch>
        </p:blipFill>
        <p:spPr>
          <a:xfrm>
            <a:off x="654001" y="838017"/>
            <a:ext cx="6302286" cy="5159187"/>
          </a:xfrm>
          <a:prstGeom prst="rect">
            <a:avLst/>
          </a:prstGeom>
        </p:spPr>
      </p:pic>
      <p:sp>
        <p:nvSpPr>
          <p:cNvPr id="24" name="Ovale 23">
            <a:extLst>
              <a:ext uri="{FF2B5EF4-FFF2-40B4-BE49-F238E27FC236}">
                <a16:creationId xmlns:a16="http://schemas.microsoft.com/office/drawing/2014/main" id="{BE15FC2E-D9A9-B04E-D9C0-8AE885A33A79}"/>
              </a:ext>
            </a:extLst>
          </p:cNvPr>
          <p:cNvSpPr/>
          <p:nvPr/>
        </p:nvSpPr>
        <p:spPr>
          <a:xfrm>
            <a:off x="2145848" y="1198685"/>
            <a:ext cx="2066112" cy="327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C2800A62-56BE-3BA6-D6E5-6B3C23B8AB40}"/>
              </a:ext>
            </a:extLst>
          </p:cNvPr>
          <p:cNvSpPr/>
          <p:nvPr/>
        </p:nvSpPr>
        <p:spPr>
          <a:xfrm>
            <a:off x="2092675" y="1527223"/>
            <a:ext cx="2479324" cy="244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AF42E830-63A1-C5DC-51B6-FAE565ADB0D3}"/>
              </a:ext>
            </a:extLst>
          </p:cNvPr>
          <p:cNvSpPr/>
          <p:nvPr/>
        </p:nvSpPr>
        <p:spPr>
          <a:xfrm>
            <a:off x="750972" y="1720099"/>
            <a:ext cx="2479324" cy="244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83558A12-806A-A0B5-662E-2D3A7B569DDC}"/>
              </a:ext>
            </a:extLst>
          </p:cNvPr>
          <p:cNvSpPr txBox="1"/>
          <p:nvPr/>
        </p:nvSpPr>
        <p:spPr>
          <a:xfrm>
            <a:off x="1780198" y="4046981"/>
            <a:ext cx="4611328" cy="1477328"/>
          </a:xfrm>
          <a:prstGeom prst="rect">
            <a:avLst/>
          </a:prstGeom>
          <a:solidFill>
            <a:schemeClr val="accent1"/>
          </a:solidFill>
        </p:spPr>
        <p:txBody>
          <a:bodyPr wrap="square">
            <a:spAutoFit/>
          </a:bodyPr>
          <a:lstStyle/>
          <a:p>
            <a:r>
              <a:rPr lang="en-US" dirty="0">
                <a:solidFill>
                  <a:schemeClr val="bg1"/>
                </a:solidFill>
              </a:rPr>
              <a:t>To prevent an existing file from being overwritten, use the -n option.</a:t>
            </a:r>
          </a:p>
          <a:p>
            <a:endParaRPr lang="en-US" dirty="0">
              <a:solidFill>
                <a:schemeClr val="bg1"/>
              </a:solidFill>
            </a:endParaRPr>
          </a:p>
          <a:p>
            <a:r>
              <a:rPr lang="en-US" dirty="0">
                <a:solidFill>
                  <a:schemeClr val="bg1"/>
                </a:solidFill>
              </a:rPr>
              <a:t>This causes the mv command to ignore anything that would override an existing file.</a:t>
            </a:r>
            <a:endParaRPr lang="it-IT" dirty="0">
              <a:solidFill>
                <a:schemeClr val="bg1"/>
              </a:solidFill>
            </a:endParaRPr>
          </a:p>
        </p:txBody>
      </p:sp>
      <p:pic>
        <p:nvPicPr>
          <p:cNvPr id="30" name="Immagine 29">
            <a:extLst>
              <a:ext uri="{FF2B5EF4-FFF2-40B4-BE49-F238E27FC236}">
                <a16:creationId xmlns:a16="http://schemas.microsoft.com/office/drawing/2014/main" id="{B3A485EC-1B3B-BD24-4FBA-2302FE4160E0}"/>
              </a:ext>
            </a:extLst>
          </p:cNvPr>
          <p:cNvPicPr>
            <a:picLocks noChangeAspect="1"/>
          </p:cNvPicPr>
          <p:nvPr/>
        </p:nvPicPr>
        <p:blipFill>
          <a:blip r:embed="rId11"/>
          <a:stretch>
            <a:fillRect/>
          </a:stretch>
        </p:blipFill>
        <p:spPr>
          <a:xfrm>
            <a:off x="684484" y="879033"/>
            <a:ext cx="6340389" cy="5159187"/>
          </a:xfrm>
          <a:prstGeom prst="rect">
            <a:avLst/>
          </a:prstGeom>
        </p:spPr>
      </p:pic>
      <p:sp>
        <p:nvSpPr>
          <p:cNvPr id="31" name="Ovale 30">
            <a:extLst>
              <a:ext uri="{FF2B5EF4-FFF2-40B4-BE49-F238E27FC236}">
                <a16:creationId xmlns:a16="http://schemas.microsoft.com/office/drawing/2014/main" id="{26C12107-EA05-12F7-F4AF-EBD90123B992}"/>
              </a:ext>
            </a:extLst>
          </p:cNvPr>
          <p:cNvSpPr/>
          <p:nvPr/>
        </p:nvSpPr>
        <p:spPr>
          <a:xfrm>
            <a:off x="2211603" y="1208190"/>
            <a:ext cx="2413569" cy="297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155B3063-93F0-5D47-1629-6AD8367D4610}"/>
              </a:ext>
            </a:extLst>
          </p:cNvPr>
          <p:cNvSpPr/>
          <p:nvPr/>
        </p:nvSpPr>
        <p:spPr>
          <a:xfrm>
            <a:off x="525851" y="1370112"/>
            <a:ext cx="2413569" cy="297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a:extLst>
              <a:ext uri="{FF2B5EF4-FFF2-40B4-BE49-F238E27FC236}">
                <a16:creationId xmlns:a16="http://schemas.microsoft.com/office/drawing/2014/main" id="{9AE2CEAC-1DDE-1B01-C3D7-3E35D2380B8A}"/>
              </a:ext>
            </a:extLst>
          </p:cNvPr>
          <p:cNvSpPr txBox="1"/>
          <p:nvPr/>
        </p:nvSpPr>
        <p:spPr>
          <a:xfrm>
            <a:off x="1467084" y="2151318"/>
            <a:ext cx="4611328"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Another useful option is -u or --update</a:t>
            </a:r>
          </a:p>
          <a:p>
            <a:pPr algn="l"/>
            <a:r>
              <a:rPr lang="en-US" b="0" i="0" u="sng" dirty="0">
                <a:solidFill>
                  <a:schemeClr val="bg1"/>
                </a:solidFill>
                <a:effectLst/>
                <a:latin typeface="Udemy Sans"/>
              </a:rPr>
              <a:t>When using this option, it will move only when the source file is newer than the destination file or </a:t>
            </a:r>
            <a:r>
              <a:rPr lang="en-US" b="0" i="0" dirty="0">
                <a:solidFill>
                  <a:schemeClr val="bg1"/>
                </a:solidFill>
                <a:effectLst/>
                <a:latin typeface="Udemy Sans"/>
              </a:rPr>
              <a:t>when the destination file is missing.</a:t>
            </a:r>
          </a:p>
          <a:p>
            <a:pPr algn="l"/>
            <a:r>
              <a:rPr lang="en-US" b="0" i="0" dirty="0">
                <a:solidFill>
                  <a:schemeClr val="bg1"/>
                </a:solidFill>
                <a:effectLst/>
                <a:latin typeface="Udemy Sans"/>
              </a:rPr>
              <a:t>This guarantees that only newer files will be moved.</a:t>
            </a:r>
          </a:p>
          <a:p>
            <a:pPr algn="l"/>
            <a:r>
              <a:rPr lang="en-US" b="0" i="0" dirty="0">
                <a:solidFill>
                  <a:schemeClr val="bg1"/>
                </a:solidFill>
                <a:effectLst/>
                <a:latin typeface="Udemy Sans"/>
              </a:rPr>
              <a:t>This is especially useful in Shell scripts.</a:t>
            </a:r>
          </a:p>
        </p:txBody>
      </p:sp>
      <p:pic>
        <p:nvPicPr>
          <p:cNvPr id="36" name="Immagine 35">
            <a:extLst>
              <a:ext uri="{FF2B5EF4-FFF2-40B4-BE49-F238E27FC236}">
                <a16:creationId xmlns:a16="http://schemas.microsoft.com/office/drawing/2014/main" id="{8A8A7858-D9F7-757F-DED8-3AE41212A3DE}"/>
              </a:ext>
            </a:extLst>
          </p:cNvPr>
          <p:cNvPicPr>
            <a:picLocks noChangeAspect="1"/>
          </p:cNvPicPr>
          <p:nvPr/>
        </p:nvPicPr>
        <p:blipFill>
          <a:blip r:embed="rId12"/>
          <a:stretch>
            <a:fillRect/>
          </a:stretch>
        </p:blipFill>
        <p:spPr>
          <a:xfrm>
            <a:off x="549744" y="870154"/>
            <a:ext cx="6348010" cy="5189670"/>
          </a:xfrm>
          <a:prstGeom prst="rect">
            <a:avLst/>
          </a:prstGeom>
        </p:spPr>
      </p:pic>
      <p:sp>
        <p:nvSpPr>
          <p:cNvPr id="37" name="Ovale 36">
            <a:extLst>
              <a:ext uri="{FF2B5EF4-FFF2-40B4-BE49-F238E27FC236}">
                <a16:creationId xmlns:a16="http://schemas.microsoft.com/office/drawing/2014/main" id="{72C3991F-0376-64E7-9CB7-6191D2B72E33}"/>
              </a:ext>
            </a:extLst>
          </p:cNvPr>
          <p:cNvSpPr/>
          <p:nvPr/>
        </p:nvSpPr>
        <p:spPr>
          <a:xfrm>
            <a:off x="2141986" y="1216053"/>
            <a:ext cx="2066111" cy="2777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B5B3CC30-85F6-1DF1-40A8-425973AB5920}"/>
              </a:ext>
            </a:extLst>
          </p:cNvPr>
          <p:cNvSpPr/>
          <p:nvPr/>
        </p:nvSpPr>
        <p:spPr>
          <a:xfrm>
            <a:off x="2127898" y="1436879"/>
            <a:ext cx="2219713" cy="290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CasellaDiTesto 39">
            <a:extLst>
              <a:ext uri="{FF2B5EF4-FFF2-40B4-BE49-F238E27FC236}">
                <a16:creationId xmlns:a16="http://schemas.microsoft.com/office/drawing/2014/main" id="{40159CEA-5F5B-7988-0C8B-C49C7D06FCBC}"/>
              </a:ext>
            </a:extLst>
          </p:cNvPr>
          <p:cNvSpPr txBox="1"/>
          <p:nvPr/>
        </p:nvSpPr>
        <p:spPr>
          <a:xfrm>
            <a:off x="1862391" y="2097269"/>
            <a:ext cx="4611328" cy="369332"/>
          </a:xfrm>
          <a:prstGeom prst="rect">
            <a:avLst/>
          </a:prstGeom>
          <a:solidFill>
            <a:schemeClr val="accent1"/>
          </a:solidFill>
        </p:spPr>
        <p:txBody>
          <a:bodyPr wrap="square">
            <a:spAutoFit/>
          </a:bodyPr>
          <a:lstStyle/>
          <a:p>
            <a:r>
              <a:rPr lang="en-US" b="0" i="0" dirty="0">
                <a:solidFill>
                  <a:schemeClr val="bg1"/>
                </a:solidFill>
                <a:effectLst/>
                <a:latin typeface="Udemy Sans"/>
              </a:rPr>
              <a:t>What do you think? Has it moved the file?</a:t>
            </a:r>
            <a:endParaRPr lang="it-IT" dirty="0">
              <a:solidFill>
                <a:schemeClr val="bg1"/>
              </a:solidFill>
            </a:endParaRPr>
          </a:p>
        </p:txBody>
      </p:sp>
      <p:pic>
        <p:nvPicPr>
          <p:cNvPr id="42" name="Immagine 41">
            <a:extLst>
              <a:ext uri="{FF2B5EF4-FFF2-40B4-BE49-F238E27FC236}">
                <a16:creationId xmlns:a16="http://schemas.microsoft.com/office/drawing/2014/main" id="{6C7532D2-3585-3BC6-ACD2-A94A97B3DE85}"/>
              </a:ext>
            </a:extLst>
          </p:cNvPr>
          <p:cNvPicPr>
            <a:picLocks noChangeAspect="1"/>
          </p:cNvPicPr>
          <p:nvPr/>
        </p:nvPicPr>
        <p:blipFill>
          <a:blip r:embed="rId13"/>
          <a:stretch>
            <a:fillRect/>
          </a:stretch>
        </p:blipFill>
        <p:spPr>
          <a:xfrm>
            <a:off x="577983" y="2627617"/>
            <a:ext cx="4115157" cy="2110923"/>
          </a:xfrm>
          <a:prstGeom prst="rect">
            <a:avLst/>
          </a:prstGeom>
        </p:spPr>
      </p:pic>
      <p:sp>
        <p:nvSpPr>
          <p:cNvPr id="43" name="Ovale 42">
            <a:extLst>
              <a:ext uri="{FF2B5EF4-FFF2-40B4-BE49-F238E27FC236}">
                <a16:creationId xmlns:a16="http://schemas.microsoft.com/office/drawing/2014/main" id="{13358DB9-A036-2EDE-7697-6E2377FDB7EE}"/>
              </a:ext>
            </a:extLst>
          </p:cNvPr>
          <p:cNvSpPr/>
          <p:nvPr/>
        </p:nvSpPr>
        <p:spPr>
          <a:xfrm>
            <a:off x="563701" y="3096218"/>
            <a:ext cx="889264" cy="229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asellaDiTesto 43">
            <a:extLst>
              <a:ext uri="{FF2B5EF4-FFF2-40B4-BE49-F238E27FC236}">
                <a16:creationId xmlns:a16="http://schemas.microsoft.com/office/drawing/2014/main" id="{AC5065A0-0074-F5E7-3905-B2A9A05F0BBB}"/>
              </a:ext>
            </a:extLst>
          </p:cNvPr>
          <p:cNvSpPr txBox="1"/>
          <p:nvPr/>
        </p:nvSpPr>
        <p:spPr>
          <a:xfrm>
            <a:off x="1571341" y="3094508"/>
            <a:ext cx="2424595" cy="369332"/>
          </a:xfrm>
          <a:prstGeom prst="rect">
            <a:avLst/>
          </a:prstGeom>
          <a:solidFill>
            <a:schemeClr val="accent1"/>
          </a:solidFill>
        </p:spPr>
        <p:txBody>
          <a:bodyPr wrap="square">
            <a:spAutoFit/>
          </a:bodyPr>
          <a:lstStyle/>
          <a:p>
            <a:r>
              <a:rPr lang="en-US" dirty="0" err="1">
                <a:solidFill>
                  <a:schemeClr val="bg1"/>
                </a:solidFill>
                <a:latin typeface="Udemy Sans"/>
              </a:rPr>
              <a:t>b.Txt</a:t>
            </a:r>
            <a:r>
              <a:rPr lang="en-US" dirty="0">
                <a:solidFill>
                  <a:schemeClr val="bg1"/>
                </a:solidFill>
                <a:latin typeface="Udemy Sans"/>
              </a:rPr>
              <a:t> was not remove</a:t>
            </a:r>
            <a:endParaRPr lang="it-IT" dirty="0">
              <a:solidFill>
                <a:schemeClr val="bg1"/>
              </a:solidFill>
            </a:endParaRPr>
          </a:p>
        </p:txBody>
      </p:sp>
      <p:sp>
        <p:nvSpPr>
          <p:cNvPr id="46" name="CasellaDiTesto 45">
            <a:extLst>
              <a:ext uri="{FF2B5EF4-FFF2-40B4-BE49-F238E27FC236}">
                <a16:creationId xmlns:a16="http://schemas.microsoft.com/office/drawing/2014/main" id="{7BDD9803-6CCD-57A9-DBFF-B3D8A281FF7D}"/>
              </a:ext>
            </a:extLst>
          </p:cNvPr>
          <p:cNvSpPr txBox="1"/>
          <p:nvPr/>
        </p:nvSpPr>
        <p:spPr>
          <a:xfrm>
            <a:off x="2018598" y="3597340"/>
            <a:ext cx="4611328" cy="923330"/>
          </a:xfrm>
          <a:prstGeom prst="rect">
            <a:avLst/>
          </a:prstGeom>
          <a:solidFill>
            <a:schemeClr val="accent1"/>
          </a:solidFill>
        </p:spPr>
        <p:txBody>
          <a:bodyPr wrap="square">
            <a:spAutoFit/>
          </a:bodyPr>
          <a:lstStyle/>
          <a:p>
            <a:r>
              <a:rPr lang="en-US" b="1" dirty="0">
                <a:solidFill>
                  <a:schemeClr val="bg1"/>
                </a:solidFill>
              </a:rPr>
              <a:t>mv</a:t>
            </a:r>
            <a:r>
              <a:rPr lang="en-US" dirty="0">
                <a:solidFill>
                  <a:schemeClr val="bg1"/>
                </a:solidFill>
              </a:rPr>
              <a:t> can be used to both move and rename files. If the source file is in the same directory as the destination file then mv will rename it.</a:t>
            </a:r>
            <a:endParaRPr lang="it-IT" dirty="0">
              <a:solidFill>
                <a:schemeClr val="bg1"/>
              </a:solidFill>
            </a:endParaRPr>
          </a:p>
        </p:txBody>
      </p:sp>
      <p:pic>
        <p:nvPicPr>
          <p:cNvPr id="48" name="Immagine 47">
            <a:extLst>
              <a:ext uri="{FF2B5EF4-FFF2-40B4-BE49-F238E27FC236}">
                <a16:creationId xmlns:a16="http://schemas.microsoft.com/office/drawing/2014/main" id="{C3361681-D5C0-E051-EA0E-A8A037C9642E}"/>
              </a:ext>
            </a:extLst>
          </p:cNvPr>
          <p:cNvPicPr>
            <a:picLocks noChangeAspect="1"/>
          </p:cNvPicPr>
          <p:nvPr/>
        </p:nvPicPr>
        <p:blipFill>
          <a:blip r:embed="rId14"/>
          <a:stretch>
            <a:fillRect/>
          </a:stretch>
        </p:blipFill>
        <p:spPr>
          <a:xfrm>
            <a:off x="693636" y="856834"/>
            <a:ext cx="6302286" cy="5202990"/>
          </a:xfrm>
          <a:prstGeom prst="rect">
            <a:avLst/>
          </a:prstGeom>
        </p:spPr>
      </p:pic>
      <p:sp>
        <p:nvSpPr>
          <p:cNvPr id="49" name="Ovale 48">
            <a:extLst>
              <a:ext uri="{FF2B5EF4-FFF2-40B4-BE49-F238E27FC236}">
                <a16:creationId xmlns:a16="http://schemas.microsoft.com/office/drawing/2014/main" id="{FF54BD2A-DE43-B4AD-441B-C8D2ED82D919}"/>
              </a:ext>
            </a:extLst>
          </p:cNvPr>
          <p:cNvSpPr/>
          <p:nvPr/>
        </p:nvSpPr>
        <p:spPr>
          <a:xfrm>
            <a:off x="1721906" y="1179109"/>
            <a:ext cx="2922102" cy="2874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AD4156AA-9456-AA0C-6738-6BDC6FF1684B}"/>
              </a:ext>
            </a:extLst>
          </p:cNvPr>
          <p:cNvSpPr/>
          <p:nvPr/>
        </p:nvSpPr>
        <p:spPr>
          <a:xfrm>
            <a:off x="782271" y="1757421"/>
            <a:ext cx="1080120" cy="2645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CasellaDiTesto 50">
            <a:extLst>
              <a:ext uri="{FF2B5EF4-FFF2-40B4-BE49-F238E27FC236}">
                <a16:creationId xmlns:a16="http://schemas.microsoft.com/office/drawing/2014/main" id="{EE9CF215-4DCE-96E4-6B5D-8011520E892D}"/>
              </a:ext>
            </a:extLst>
          </p:cNvPr>
          <p:cNvSpPr txBox="1"/>
          <p:nvPr/>
        </p:nvSpPr>
        <p:spPr>
          <a:xfrm>
            <a:off x="1939721" y="1683872"/>
            <a:ext cx="1192119" cy="369332"/>
          </a:xfrm>
          <a:prstGeom prst="rect">
            <a:avLst/>
          </a:prstGeom>
          <a:solidFill>
            <a:schemeClr val="accent1"/>
          </a:solidFill>
        </p:spPr>
        <p:txBody>
          <a:bodyPr wrap="square">
            <a:spAutoFit/>
          </a:bodyPr>
          <a:lstStyle/>
          <a:p>
            <a:pPr algn="l"/>
            <a:r>
              <a:rPr lang="en-US" dirty="0">
                <a:solidFill>
                  <a:schemeClr val="bg1"/>
                </a:solidFill>
                <a:latin typeface="Udemy Sans"/>
              </a:rPr>
              <a:t>R</a:t>
            </a:r>
            <a:r>
              <a:rPr lang="en-US" b="0" i="0" dirty="0">
                <a:solidFill>
                  <a:schemeClr val="bg1"/>
                </a:solidFill>
                <a:effectLst/>
                <a:latin typeface="Udemy Sans"/>
              </a:rPr>
              <a:t>enamed!</a:t>
            </a:r>
          </a:p>
        </p:txBody>
      </p:sp>
      <p:sp>
        <p:nvSpPr>
          <p:cNvPr id="52" name="CasellaDiTesto 51">
            <a:extLst>
              <a:ext uri="{FF2B5EF4-FFF2-40B4-BE49-F238E27FC236}">
                <a16:creationId xmlns:a16="http://schemas.microsoft.com/office/drawing/2014/main" id="{7FE09307-0709-C6CD-FB99-DA24EE8C65E3}"/>
              </a:ext>
            </a:extLst>
          </p:cNvPr>
          <p:cNvSpPr txBox="1"/>
          <p:nvPr/>
        </p:nvSpPr>
        <p:spPr>
          <a:xfrm>
            <a:off x="2641694" y="2850401"/>
            <a:ext cx="2824894" cy="369332"/>
          </a:xfrm>
          <a:prstGeom prst="rect">
            <a:avLst/>
          </a:prstGeom>
          <a:solidFill>
            <a:schemeClr val="accent1"/>
          </a:solidFill>
        </p:spPr>
        <p:txBody>
          <a:bodyPr wrap="square">
            <a:spAutoFit/>
          </a:bodyPr>
          <a:lstStyle/>
          <a:p>
            <a:pPr algn="l"/>
            <a:r>
              <a:rPr lang="en-US" dirty="0">
                <a:solidFill>
                  <a:schemeClr val="bg1"/>
                </a:solidFill>
                <a:latin typeface="Udemy Sans"/>
              </a:rPr>
              <a:t>Same thing for directory</a:t>
            </a:r>
            <a:endParaRPr lang="en-US" b="0" i="0" dirty="0">
              <a:solidFill>
                <a:schemeClr val="bg1"/>
              </a:solidFill>
              <a:effectLst/>
              <a:latin typeface="Udemy Sans"/>
            </a:endParaRPr>
          </a:p>
        </p:txBody>
      </p:sp>
      <p:pic>
        <p:nvPicPr>
          <p:cNvPr id="54" name="Immagine 53">
            <a:extLst>
              <a:ext uri="{FF2B5EF4-FFF2-40B4-BE49-F238E27FC236}">
                <a16:creationId xmlns:a16="http://schemas.microsoft.com/office/drawing/2014/main" id="{2D7C0D58-B274-1BC6-01C5-F9D94E96696E}"/>
              </a:ext>
            </a:extLst>
          </p:cNvPr>
          <p:cNvPicPr>
            <a:picLocks noChangeAspect="1"/>
          </p:cNvPicPr>
          <p:nvPr/>
        </p:nvPicPr>
        <p:blipFill>
          <a:blip r:embed="rId15"/>
          <a:stretch>
            <a:fillRect/>
          </a:stretch>
        </p:blipFill>
        <p:spPr>
          <a:xfrm>
            <a:off x="654000" y="3494053"/>
            <a:ext cx="4496190" cy="853514"/>
          </a:xfrm>
          <a:prstGeom prst="rect">
            <a:avLst/>
          </a:prstGeom>
        </p:spPr>
      </p:pic>
      <p:sp>
        <p:nvSpPr>
          <p:cNvPr id="55" name="Ovale 54">
            <a:extLst>
              <a:ext uri="{FF2B5EF4-FFF2-40B4-BE49-F238E27FC236}">
                <a16:creationId xmlns:a16="http://schemas.microsoft.com/office/drawing/2014/main" id="{0ABCA9C6-FA84-B846-CCF9-EFA1CA462217}"/>
              </a:ext>
            </a:extLst>
          </p:cNvPr>
          <p:cNvSpPr/>
          <p:nvPr/>
        </p:nvSpPr>
        <p:spPr>
          <a:xfrm>
            <a:off x="1975306" y="3398904"/>
            <a:ext cx="1660589" cy="26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64068C47-432D-5B22-8F96-9F031A0B2818}"/>
              </a:ext>
            </a:extLst>
          </p:cNvPr>
          <p:cNvSpPr/>
          <p:nvPr/>
        </p:nvSpPr>
        <p:spPr>
          <a:xfrm>
            <a:off x="2127707" y="3551304"/>
            <a:ext cx="513988" cy="285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ADE3EB28-7C44-850B-B08B-6DB1EA2B589B}"/>
              </a:ext>
            </a:extLst>
          </p:cNvPr>
          <p:cNvSpPr/>
          <p:nvPr/>
        </p:nvSpPr>
        <p:spPr>
          <a:xfrm>
            <a:off x="608276" y="3903066"/>
            <a:ext cx="513988" cy="285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CasellaDiTesto 60">
            <a:extLst>
              <a:ext uri="{FF2B5EF4-FFF2-40B4-BE49-F238E27FC236}">
                <a16:creationId xmlns:a16="http://schemas.microsoft.com/office/drawing/2014/main" id="{F6E4FA16-99E2-D657-A368-28996078FB9A}"/>
              </a:ext>
            </a:extLst>
          </p:cNvPr>
          <p:cNvSpPr txBox="1"/>
          <p:nvPr/>
        </p:nvSpPr>
        <p:spPr>
          <a:xfrm>
            <a:off x="1830809" y="4392844"/>
            <a:ext cx="4611328" cy="1477328"/>
          </a:xfrm>
          <a:prstGeom prst="rect">
            <a:avLst/>
          </a:prstGeom>
          <a:solidFill>
            <a:schemeClr val="accent1"/>
          </a:solidFill>
        </p:spPr>
        <p:txBody>
          <a:bodyPr wrap="square">
            <a:spAutoFit/>
          </a:bodyPr>
          <a:lstStyle/>
          <a:p>
            <a:r>
              <a:rPr lang="en-US" dirty="0">
                <a:solidFill>
                  <a:schemeClr val="bg1"/>
                </a:solidFill>
              </a:rPr>
              <a:t>you can even move the file to a different directory and rename it at the same time.</a:t>
            </a:r>
          </a:p>
          <a:p>
            <a:endParaRPr lang="en-US" dirty="0">
              <a:solidFill>
                <a:schemeClr val="bg1"/>
              </a:solidFill>
            </a:endParaRPr>
          </a:p>
          <a:p>
            <a:r>
              <a:rPr lang="en-US" dirty="0">
                <a:solidFill>
                  <a:schemeClr val="bg1"/>
                </a:solidFill>
              </a:rPr>
              <a:t>I'm moving c.txt from dir10 to dir2 renaming it at the same time</a:t>
            </a:r>
            <a:endParaRPr lang="it-IT" dirty="0">
              <a:solidFill>
                <a:schemeClr val="bg1"/>
              </a:solidFill>
            </a:endParaRPr>
          </a:p>
        </p:txBody>
      </p:sp>
      <p:pic>
        <p:nvPicPr>
          <p:cNvPr id="63" name="Immagine 62">
            <a:extLst>
              <a:ext uri="{FF2B5EF4-FFF2-40B4-BE49-F238E27FC236}">
                <a16:creationId xmlns:a16="http://schemas.microsoft.com/office/drawing/2014/main" id="{4B38C92E-C8C0-5B54-EB10-9B3908B44E9F}"/>
              </a:ext>
            </a:extLst>
          </p:cNvPr>
          <p:cNvPicPr>
            <a:picLocks noChangeAspect="1"/>
          </p:cNvPicPr>
          <p:nvPr/>
        </p:nvPicPr>
        <p:blipFill>
          <a:blip r:embed="rId16"/>
          <a:stretch>
            <a:fillRect/>
          </a:stretch>
        </p:blipFill>
        <p:spPr>
          <a:xfrm>
            <a:off x="584803" y="914567"/>
            <a:ext cx="6340389" cy="5182049"/>
          </a:xfrm>
          <a:prstGeom prst="rect">
            <a:avLst/>
          </a:prstGeom>
        </p:spPr>
      </p:pic>
      <p:sp>
        <p:nvSpPr>
          <p:cNvPr id="64" name="Ovale 63">
            <a:extLst>
              <a:ext uri="{FF2B5EF4-FFF2-40B4-BE49-F238E27FC236}">
                <a16:creationId xmlns:a16="http://schemas.microsoft.com/office/drawing/2014/main" id="{72FC968D-770F-0719-157A-B942015A52BD}"/>
              </a:ext>
            </a:extLst>
          </p:cNvPr>
          <p:cNvSpPr/>
          <p:nvPr/>
        </p:nvSpPr>
        <p:spPr>
          <a:xfrm>
            <a:off x="2046576" y="1248887"/>
            <a:ext cx="2922101" cy="302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5DFE796E-7FB4-B5AC-0351-2BAF77B54400}"/>
              </a:ext>
            </a:extLst>
          </p:cNvPr>
          <p:cNvSpPr/>
          <p:nvPr/>
        </p:nvSpPr>
        <p:spPr>
          <a:xfrm>
            <a:off x="2065808" y="1494804"/>
            <a:ext cx="1080120" cy="240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7E2475AF-E443-A013-4F14-FAC917FE51B6}"/>
              </a:ext>
            </a:extLst>
          </p:cNvPr>
          <p:cNvSpPr/>
          <p:nvPr/>
        </p:nvSpPr>
        <p:spPr>
          <a:xfrm>
            <a:off x="1028130" y="2651123"/>
            <a:ext cx="1080120" cy="240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99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500"/>
                                        <p:tgtEl>
                                          <p:spTgt spid="4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fade">
                                      <p:cBhvr>
                                        <p:cTn id="147" dur="500"/>
                                        <p:tgtEl>
                                          <p:spTgt spid="4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6">
                                            <p:bg/>
                                          </p:spTgt>
                                        </p:tgtEl>
                                        <p:attrNameLst>
                                          <p:attrName>style.visibility</p:attrName>
                                        </p:attrNameLst>
                                      </p:cBhvr>
                                      <p:to>
                                        <p:strVal val="visible"/>
                                      </p:to>
                                    </p:set>
                                    <p:animEffect transition="in" filter="fade">
                                      <p:cBhvr>
                                        <p:cTn id="157" dur="500"/>
                                        <p:tgtEl>
                                          <p:spTgt spid="46">
                                            <p:bg/>
                                          </p:spTgt>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6">
                                            <p:txEl>
                                              <p:pRg st="0" end="0"/>
                                            </p:txEl>
                                          </p:spTgt>
                                        </p:tgtEl>
                                        <p:attrNameLst>
                                          <p:attrName>style.visibility</p:attrName>
                                        </p:attrNameLst>
                                      </p:cBhvr>
                                      <p:to>
                                        <p:strVal val="visible"/>
                                      </p:to>
                                    </p:set>
                                    <p:animEffect transition="in" filter="fade">
                                      <p:cBhvr>
                                        <p:cTn id="160" dur="500"/>
                                        <p:tgtEl>
                                          <p:spTgt spid="46">
                                            <p:txEl>
                                              <p:pRg st="0" end="0"/>
                                            </p:txEl>
                                          </p:spTgt>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8"/>
                                        </p:tgtEl>
                                        <p:attrNameLst>
                                          <p:attrName>style.visibility</p:attrName>
                                        </p:attrNameLst>
                                      </p:cBhvr>
                                      <p:to>
                                        <p:strVal val="visible"/>
                                      </p:to>
                                    </p:set>
                                    <p:animEffect transition="in" filter="fade">
                                      <p:cBhvr>
                                        <p:cTn id="165" dur="500"/>
                                        <p:tgtEl>
                                          <p:spTgt spid="4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fade">
                                      <p:cBhvr>
                                        <p:cTn id="170" dur="500"/>
                                        <p:tgtEl>
                                          <p:spTgt spid="4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0"/>
                                        </p:tgtEl>
                                        <p:attrNameLst>
                                          <p:attrName>style.visibility</p:attrName>
                                        </p:attrNameLst>
                                      </p:cBhvr>
                                      <p:to>
                                        <p:strVal val="visible"/>
                                      </p:to>
                                    </p:set>
                                    <p:animEffect transition="in" filter="fade">
                                      <p:cBhvr>
                                        <p:cTn id="175" dur="500"/>
                                        <p:tgtEl>
                                          <p:spTgt spid="5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51"/>
                                        </p:tgtEl>
                                        <p:attrNameLst>
                                          <p:attrName>style.visibility</p:attrName>
                                        </p:attrNameLst>
                                      </p:cBhvr>
                                      <p:to>
                                        <p:strVal val="visible"/>
                                      </p:to>
                                    </p:set>
                                    <p:animEffect transition="in" filter="fade">
                                      <p:cBhvr>
                                        <p:cTn id="180" dur="500"/>
                                        <p:tgtEl>
                                          <p:spTgt spid="5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fade">
                                      <p:cBhvr>
                                        <p:cTn id="185" dur="500"/>
                                        <p:tgtEl>
                                          <p:spTgt spid="52"/>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54"/>
                                        </p:tgtEl>
                                        <p:attrNameLst>
                                          <p:attrName>style.visibility</p:attrName>
                                        </p:attrNameLst>
                                      </p:cBhvr>
                                      <p:to>
                                        <p:strVal val="visible"/>
                                      </p:to>
                                    </p:set>
                                    <p:animEffect transition="in" filter="fade">
                                      <p:cBhvr>
                                        <p:cTn id="190" dur="500"/>
                                        <p:tgtEl>
                                          <p:spTgt spid="5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500"/>
                                        <p:tgtEl>
                                          <p:spTgt spid="55"/>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56"/>
                                        </p:tgtEl>
                                        <p:attrNameLst>
                                          <p:attrName>style.visibility</p:attrName>
                                        </p:attrNameLst>
                                      </p:cBhvr>
                                      <p:to>
                                        <p:strVal val="visible"/>
                                      </p:to>
                                    </p:set>
                                    <p:animEffect transition="in" filter="fade">
                                      <p:cBhvr>
                                        <p:cTn id="200" dur="500"/>
                                        <p:tgtEl>
                                          <p:spTgt spid="56"/>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57"/>
                                        </p:tgtEl>
                                        <p:attrNameLst>
                                          <p:attrName>style.visibility</p:attrName>
                                        </p:attrNameLst>
                                      </p:cBhvr>
                                      <p:to>
                                        <p:strVal val="visible"/>
                                      </p:to>
                                    </p:set>
                                    <p:animEffect transition="in" filter="fade">
                                      <p:cBhvr>
                                        <p:cTn id="205" dur="500"/>
                                        <p:tgtEl>
                                          <p:spTgt spid="57"/>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1"/>
                                        </p:tgtEl>
                                        <p:attrNameLst>
                                          <p:attrName>style.visibility</p:attrName>
                                        </p:attrNameLst>
                                      </p:cBhvr>
                                      <p:to>
                                        <p:strVal val="visible"/>
                                      </p:to>
                                    </p:set>
                                    <p:animEffect transition="in" filter="fade">
                                      <p:cBhvr>
                                        <p:cTn id="210" dur="500"/>
                                        <p:tgtEl>
                                          <p:spTgt spid="61"/>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63"/>
                                        </p:tgtEl>
                                        <p:attrNameLst>
                                          <p:attrName>style.visibility</p:attrName>
                                        </p:attrNameLst>
                                      </p:cBhvr>
                                      <p:to>
                                        <p:strVal val="visible"/>
                                      </p:to>
                                    </p:set>
                                    <p:animEffect transition="in" filter="fade">
                                      <p:cBhvr>
                                        <p:cTn id="215" dur="500"/>
                                        <p:tgtEl>
                                          <p:spTgt spid="63"/>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64"/>
                                        </p:tgtEl>
                                        <p:attrNameLst>
                                          <p:attrName>style.visibility</p:attrName>
                                        </p:attrNameLst>
                                      </p:cBhvr>
                                      <p:to>
                                        <p:strVal val="visible"/>
                                      </p:to>
                                    </p:set>
                                    <p:animEffect transition="in" filter="fade">
                                      <p:cBhvr>
                                        <p:cTn id="220" dur="500"/>
                                        <p:tgtEl>
                                          <p:spTgt spid="64"/>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66"/>
                                        </p:tgtEl>
                                        <p:attrNameLst>
                                          <p:attrName>style.visibility</p:attrName>
                                        </p:attrNameLst>
                                      </p:cBhvr>
                                      <p:to>
                                        <p:strVal val="visible"/>
                                      </p:to>
                                    </p:set>
                                    <p:animEffect transition="in" filter="fade">
                                      <p:cBhvr>
                                        <p:cTn id="2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10" grpId="0" animBg="1"/>
      <p:bldP spid="11" grpId="0" animBg="1"/>
      <p:bldP spid="12" grpId="0" animBg="1"/>
      <p:bldP spid="14" grpId="0" animBg="1"/>
      <p:bldP spid="17" grpId="0" animBg="1"/>
      <p:bldP spid="18" grpId="0" animBg="1"/>
      <p:bldP spid="19" grpId="0" animBg="1"/>
      <p:bldP spid="21" grpId="0" animBg="1"/>
      <p:bldP spid="24" grpId="0" animBg="1"/>
      <p:bldP spid="25" grpId="0" animBg="1"/>
      <p:bldP spid="26" grpId="0" animBg="1"/>
      <p:bldP spid="28" grpId="0" animBg="1"/>
      <p:bldP spid="31" grpId="0" animBg="1"/>
      <p:bldP spid="32" grpId="0" animBg="1"/>
      <p:bldP spid="34" grpId="0" animBg="1"/>
      <p:bldP spid="37" grpId="0" animBg="1"/>
      <p:bldP spid="38" grpId="0" animBg="1"/>
      <p:bldP spid="40" grpId="0" animBg="1"/>
      <p:bldP spid="43" grpId="0" animBg="1"/>
      <p:bldP spid="44" grpId="0" animBg="1"/>
      <p:bldP spid="46" grpId="0" build="allAtOnce" animBg="1"/>
      <p:bldP spid="49" grpId="0" animBg="1"/>
      <p:bldP spid="50" grpId="0" animBg="1"/>
      <p:bldP spid="51" grpId="0" animBg="1"/>
      <p:bldP spid="52" grpId="0" animBg="1"/>
      <p:bldP spid="55" grpId="0" animBg="1"/>
      <p:bldP spid="56" grpId="0" animBg="1"/>
      <p:bldP spid="57" grpId="0" animBg="1"/>
      <p:bldP spid="61" grpId="0" animBg="1"/>
      <p:bldP spid="64" grpId="0" animBg="1"/>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15C5-91D9-DB97-0701-F39648E1325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28F4BFD-4F79-1F3C-596A-AA4098ECEA4A}"/>
              </a:ext>
            </a:extLst>
          </p:cNvPr>
          <p:cNvGraphicFramePr/>
          <p:nvPr>
            <p:extLst>
              <p:ext uri="{D42A27DB-BD31-4B8C-83A1-F6EECF244321}">
                <p14:modId xmlns:p14="http://schemas.microsoft.com/office/powerpoint/2010/main" val="240093585"/>
              </p:ext>
            </p:extLst>
          </p:nvPr>
        </p:nvGraphicFramePr>
        <p:xfrm>
          <a:off x="452415" y="110349"/>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DC93291-DDA3-4A54-06CA-684ABE01CEAA}"/>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66D1CB8B-006C-A6ED-45C9-37D041F14653}"/>
              </a:ext>
            </a:extLst>
          </p:cNvPr>
          <p:cNvSpPr txBox="1"/>
          <p:nvPr/>
        </p:nvSpPr>
        <p:spPr>
          <a:xfrm>
            <a:off x="2227007" y="2138797"/>
            <a:ext cx="4611328" cy="2862322"/>
          </a:xfrm>
          <a:prstGeom prst="rect">
            <a:avLst/>
          </a:prstGeom>
          <a:solidFill>
            <a:schemeClr val="accent1"/>
          </a:solidFill>
        </p:spPr>
        <p:txBody>
          <a:bodyPr wrap="square">
            <a:spAutoFit/>
          </a:bodyPr>
          <a:lstStyle/>
          <a:p>
            <a:r>
              <a:rPr lang="en-US" dirty="0">
                <a:solidFill>
                  <a:schemeClr val="bg1"/>
                </a:solidFill>
              </a:rPr>
              <a:t>In Linux to remove files or directories from the command line use the rm command. Be extra careful when removing files or directories, because once the file is deleted with the rm command it cannot be easily recovered.</a:t>
            </a:r>
          </a:p>
          <a:p>
            <a:endParaRPr lang="en-US" dirty="0">
              <a:solidFill>
                <a:schemeClr val="bg1"/>
              </a:solidFill>
            </a:endParaRPr>
          </a:p>
          <a:p>
            <a:pPr algn="l"/>
            <a:r>
              <a:rPr lang="en-US" b="0" i="0" dirty="0">
                <a:solidFill>
                  <a:schemeClr val="bg1"/>
                </a:solidFill>
                <a:effectLst/>
                <a:latin typeface="Udemy Sans"/>
              </a:rPr>
              <a:t>There isn't such a concept as the recycle bin or trash for the files that were removed from the command line.</a:t>
            </a:r>
          </a:p>
          <a:p>
            <a:endParaRPr lang="it-IT" dirty="0">
              <a:solidFill>
                <a:schemeClr val="bg1"/>
              </a:solidFill>
            </a:endParaRPr>
          </a:p>
        </p:txBody>
      </p:sp>
      <p:pic>
        <p:nvPicPr>
          <p:cNvPr id="6" name="Immagine 5">
            <a:extLst>
              <a:ext uri="{FF2B5EF4-FFF2-40B4-BE49-F238E27FC236}">
                <a16:creationId xmlns:a16="http://schemas.microsoft.com/office/drawing/2014/main" id="{84B151DE-B56B-BFDA-3D86-C645682D5B3F}"/>
              </a:ext>
            </a:extLst>
          </p:cNvPr>
          <p:cNvPicPr>
            <a:picLocks noChangeAspect="1"/>
          </p:cNvPicPr>
          <p:nvPr/>
        </p:nvPicPr>
        <p:blipFill>
          <a:blip r:embed="rId7"/>
          <a:stretch>
            <a:fillRect/>
          </a:stretch>
        </p:blipFill>
        <p:spPr>
          <a:xfrm>
            <a:off x="1439908" y="864648"/>
            <a:ext cx="6264183" cy="5128704"/>
          </a:xfrm>
          <a:prstGeom prst="rect">
            <a:avLst/>
          </a:prstGeom>
        </p:spPr>
      </p:pic>
      <p:sp>
        <p:nvSpPr>
          <p:cNvPr id="7" name="Ovale 6">
            <a:extLst>
              <a:ext uri="{FF2B5EF4-FFF2-40B4-BE49-F238E27FC236}">
                <a16:creationId xmlns:a16="http://schemas.microsoft.com/office/drawing/2014/main" id="{C13C441A-59DE-77A9-4891-4B64FCB97F4D}"/>
              </a:ext>
            </a:extLst>
          </p:cNvPr>
          <p:cNvSpPr/>
          <p:nvPr/>
        </p:nvSpPr>
        <p:spPr>
          <a:xfrm>
            <a:off x="2843808" y="1244897"/>
            <a:ext cx="3168352" cy="239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AE0E0E2A-B92F-D30B-9E75-D5725393C0C5}"/>
              </a:ext>
            </a:extLst>
          </p:cNvPr>
          <p:cNvSpPr/>
          <p:nvPr/>
        </p:nvSpPr>
        <p:spPr>
          <a:xfrm>
            <a:off x="2699792" y="2852937"/>
            <a:ext cx="2304256"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F7CB60C5-CDE4-523B-9012-FDF9AA05C08B}"/>
              </a:ext>
            </a:extLst>
          </p:cNvPr>
          <p:cNvSpPr/>
          <p:nvPr/>
        </p:nvSpPr>
        <p:spPr>
          <a:xfrm>
            <a:off x="2699792" y="4581128"/>
            <a:ext cx="2304256"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1918B754-6CCB-8EAF-D320-0CF23A7E98D0}"/>
              </a:ext>
            </a:extLst>
          </p:cNvPr>
          <p:cNvSpPr txBox="1"/>
          <p:nvPr/>
        </p:nvSpPr>
        <p:spPr>
          <a:xfrm>
            <a:off x="2122320" y="5407000"/>
            <a:ext cx="4611328" cy="923330"/>
          </a:xfrm>
          <a:prstGeom prst="rect">
            <a:avLst/>
          </a:prstGeom>
          <a:solidFill>
            <a:schemeClr val="accent1"/>
          </a:solidFill>
        </p:spPr>
        <p:txBody>
          <a:bodyPr wrap="square">
            <a:spAutoFit/>
          </a:bodyPr>
          <a:lstStyle/>
          <a:p>
            <a:r>
              <a:rPr lang="en-US" dirty="0">
                <a:solidFill>
                  <a:schemeClr val="bg1"/>
                </a:solidFill>
              </a:rPr>
              <a:t>Let's see how to remove directories; if you try to remove a directory as you would a file, you'll get an error.</a:t>
            </a:r>
            <a:endParaRPr lang="it-IT" dirty="0">
              <a:solidFill>
                <a:schemeClr val="bg1"/>
              </a:solidFill>
            </a:endParaRPr>
          </a:p>
        </p:txBody>
      </p:sp>
      <p:pic>
        <p:nvPicPr>
          <p:cNvPr id="14" name="Immagine 13">
            <a:extLst>
              <a:ext uri="{FF2B5EF4-FFF2-40B4-BE49-F238E27FC236}">
                <a16:creationId xmlns:a16="http://schemas.microsoft.com/office/drawing/2014/main" id="{BE2C28B1-F325-909C-3C59-AAB0FEBF6078}"/>
              </a:ext>
            </a:extLst>
          </p:cNvPr>
          <p:cNvPicPr>
            <a:picLocks noChangeAspect="1"/>
          </p:cNvPicPr>
          <p:nvPr/>
        </p:nvPicPr>
        <p:blipFill>
          <a:blip r:embed="rId8"/>
          <a:stretch>
            <a:fillRect/>
          </a:stretch>
        </p:blipFill>
        <p:spPr>
          <a:xfrm>
            <a:off x="1420857" y="849406"/>
            <a:ext cx="6302286" cy="5159187"/>
          </a:xfrm>
          <a:prstGeom prst="rect">
            <a:avLst/>
          </a:prstGeom>
        </p:spPr>
      </p:pic>
      <p:sp>
        <p:nvSpPr>
          <p:cNvPr id="15" name="Ovale 14">
            <a:extLst>
              <a:ext uri="{FF2B5EF4-FFF2-40B4-BE49-F238E27FC236}">
                <a16:creationId xmlns:a16="http://schemas.microsoft.com/office/drawing/2014/main" id="{4F34786C-29E3-7134-D1C3-3F448F8333CA}"/>
              </a:ext>
            </a:extLst>
          </p:cNvPr>
          <p:cNvSpPr/>
          <p:nvPr/>
        </p:nvSpPr>
        <p:spPr>
          <a:xfrm>
            <a:off x="2755148" y="1198220"/>
            <a:ext cx="1080120" cy="239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1B1FB1DF-2607-D14A-C75B-6B82A822C21A}"/>
              </a:ext>
            </a:extLst>
          </p:cNvPr>
          <p:cNvSpPr/>
          <p:nvPr/>
        </p:nvSpPr>
        <p:spPr>
          <a:xfrm>
            <a:off x="1665503" y="1368947"/>
            <a:ext cx="1080120" cy="239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80FE8E2B-C342-9623-1973-80E968EE6F84}"/>
              </a:ext>
            </a:extLst>
          </p:cNvPr>
          <p:cNvSpPr/>
          <p:nvPr/>
        </p:nvSpPr>
        <p:spPr>
          <a:xfrm>
            <a:off x="2856062" y="1894803"/>
            <a:ext cx="1211881" cy="228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FE98B790-7385-ED6A-486A-887C03D4FE60}"/>
              </a:ext>
            </a:extLst>
          </p:cNvPr>
          <p:cNvSpPr/>
          <p:nvPr/>
        </p:nvSpPr>
        <p:spPr>
          <a:xfrm>
            <a:off x="2915816" y="2912216"/>
            <a:ext cx="1440160" cy="228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8C091B99-D64E-B1F5-E47F-32661D3230E5}"/>
              </a:ext>
            </a:extLst>
          </p:cNvPr>
          <p:cNvSpPr/>
          <p:nvPr/>
        </p:nvSpPr>
        <p:spPr>
          <a:xfrm>
            <a:off x="1942296" y="3043608"/>
            <a:ext cx="1621592" cy="239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5FEEB865-9A29-B8CE-E588-B91D9757C898}"/>
              </a:ext>
            </a:extLst>
          </p:cNvPr>
          <p:cNvSpPr/>
          <p:nvPr/>
        </p:nvSpPr>
        <p:spPr>
          <a:xfrm>
            <a:off x="2872131" y="3266967"/>
            <a:ext cx="761366" cy="232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A60FEEAE-207F-136E-DA06-6CA60603DC08}"/>
              </a:ext>
            </a:extLst>
          </p:cNvPr>
          <p:cNvSpPr/>
          <p:nvPr/>
        </p:nvSpPr>
        <p:spPr>
          <a:xfrm>
            <a:off x="1361250" y="3590227"/>
            <a:ext cx="4218861" cy="2232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ED174735-3FEA-3E8E-7506-D14099352223}"/>
              </a:ext>
            </a:extLst>
          </p:cNvPr>
          <p:cNvSpPr/>
          <p:nvPr/>
        </p:nvSpPr>
        <p:spPr>
          <a:xfrm>
            <a:off x="2484412" y="5377292"/>
            <a:ext cx="1621592" cy="239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96F053B2-8218-505E-7172-D9689AAD8D74}"/>
              </a:ext>
            </a:extLst>
          </p:cNvPr>
          <p:cNvSpPr/>
          <p:nvPr/>
        </p:nvSpPr>
        <p:spPr>
          <a:xfrm>
            <a:off x="1222108" y="5535787"/>
            <a:ext cx="4611327" cy="3307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4F6386F7-30F5-1DFF-7D10-39140E3E854B}"/>
              </a:ext>
            </a:extLst>
          </p:cNvPr>
          <p:cNvSpPr txBox="1"/>
          <p:nvPr/>
        </p:nvSpPr>
        <p:spPr>
          <a:xfrm>
            <a:off x="2050312" y="3822494"/>
            <a:ext cx="4611328" cy="1477328"/>
          </a:xfrm>
          <a:prstGeom prst="rect">
            <a:avLst/>
          </a:prstGeom>
          <a:solidFill>
            <a:schemeClr val="accent1"/>
          </a:solidFill>
        </p:spPr>
        <p:txBody>
          <a:bodyPr wrap="square">
            <a:spAutoFit/>
          </a:bodyPr>
          <a:lstStyle/>
          <a:p>
            <a:pPr algn="l"/>
            <a:r>
              <a:rPr lang="en-US" b="0" i="0" dirty="0">
                <a:solidFill>
                  <a:schemeClr val="bg1"/>
                </a:solidFill>
                <a:effectLst/>
                <a:latin typeface="Udemy Sans"/>
              </a:rPr>
              <a:t>Just imagine that you have to remove hundreds of files from a directory and you have to confirm each removal.</a:t>
            </a:r>
          </a:p>
          <a:p>
            <a:pPr algn="l"/>
            <a:r>
              <a:rPr lang="en-US" b="0" i="0" dirty="0">
                <a:solidFill>
                  <a:schemeClr val="bg1"/>
                </a:solidFill>
                <a:effectLst/>
                <a:latin typeface="Udemy Sans"/>
              </a:rPr>
              <a:t>It's impractical! To force removal and not receive a prompt pass the -f option.</a:t>
            </a:r>
          </a:p>
        </p:txBody>
      </p:sp>
      <p:pic>
        <p:nvPicPr>
          <p:cNvPr id="27" name="Immagine 26">
            <a:extLst>
              <a:ext uri="{FF2B5EF4-FFF2-40B4-BE49-F238E27FC236}">
                <a16:creationId xmlns:a16="http://schemas.microsoft.com/office/drawing/2014/main" id="{E4025257-069F-6CEF-A483-97B929DBB33C}"/>
              </a:ext>
            </a:extLst>
          </p:cNvPr>
          <p:cNvPicPr>
            <a:picLocks noChangeAspect="1"/>
          </p:cNvPicPr>
          <p:nvPr/>
        </p:nvPicPr>
        <p:blipFill>
          <a:blip r:embed="rId9"/>
          <a:stretch>
            <a:fillRect/>
          </a:stretch>
        </p:blipFill>
        <p:spPr>
          <a:xfrm>
            <a:off x="1409425" y="870034"/>
            <a:ext cx="6325148" cy="5182049"/>
          </a:xfrm>
          <a:prstGeom prst="rect">
            <a:avLst/>
          </a:prstGeom>
        </p:spPr>
      </p:pic>
      <p:sp>
        <p:nvSpPr>
          <p:cNvPr id="28" name="Ovale 27">
            <a:extLst>
              <a:ext uri="{FF2B5EF4-FFF2-40B4-BE49-F238E27FC236}">
                <a16:creationId xmlns:a16="http://schemas.microsoft.com/office/drawing/2014/main" id="{04072C27-EB87-58FE-7F81-2A98703F70BD}"/>
              </a:ext>
            </a:extLst>
          </p:cNvPr>
          <p:cNvSpPr/>
          <p:nvPr/>
        </p:nvSpPr>
        <p:spPr>
          <a:xfrm>
            <a:off x="2896120" y="1198220"/>
            <a:ext cx="1963912" cy="362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BC4BC67D-A3C1-5E72-E028-AB6D617F67BA}"/>
              </a:ext>
            </a:extLst>
          </p:cNvPr>
          <p:cNvSpPr txBox="1"/>
          <p:nvPr/>
        </p:nvSpPr>
        <p:spPr>
          <a:xfrm>
            <a:off x="2236533" y="1752898"/>
            <a:ext cx="4611328" cy="3416320"/>
          </a:xfrm>
          <a:prstGeom prst="rect">
            <a:avLst/>
          </a:prstGeom>
          <a:solidFill>
            <a:schemeClr val="accent1"/>
          </a:solidFill>
        </p:spPr>
        <p:txBody>
          <a:bodyPr wrap="square">
            <a:spAutoFit/>
          </a:bodyPr>
          <a:lstStyle/>
          <a:p>
            <a:r>
              <a:rPr lang="en-US" dirty="0">
                <a:solidFill>
                  <a:schemeClr val="bg1"/>
                </a:solidFill>
              </a:rPr>
              <a:t>If you are run it as root and make a mistake then your files are gone.</a:t>
            </a:r>
          </a:p>
          <a:p>
            <a:endParaRPr lang="en-US" dirty="0">
              <a:solidFill>
                <a:schemeClr val="bg1"/>
              </a:solidFill>
            </a:endParaRPr>
          </a:p>
          <a:p>
            <a:r>
              <a:rPr lang="en-US" dirty="0">
                <a:solidFill>
                  <a:schemeClr val="bg1"/>
                </a:solidFill>
              </a:rPr>
              <a:t>You cannot recover them.</a:t>
            </a:r>
          </a:p>
          <a:p>
            <a:endParaRPr lang="en-US" dirty="0">
              <a:solidFill>
                <a:schemeClr val="bg1"/>
              </a:solidFill>
            </a:endParaRPr>
          </a:p>
          <a:p>
            <a:r>
              <a:rPr lang="en-US" dirty="0">
                <a:solidFill>
                  <a:schemeClr val="bg1"/>
                </a:solidFill>
              </a:rPr>
              <a:t>As I said before, there isn't such a thing as a recycle bin, a trash or the undo remove command; to stay in the safe zone</a:t>
            </a:r>
          </a:p>
          <a:p>
            <a:endParaRPr lang="en-US" dirty="0">
              <a:solidFill>
                <a:schemeClr val="bg1"/>
              </a:solidFill>
            </a:endParaRPr>
          </a:p>
          <a:p>
            <a:r>
              <a:rPr lang="en-US" dirty="0">
                <a:solidFill>
                  <a:schemeClr val="bg1"/>
                </a:solidFill>
              </a:rPr>
              <a:t>my advice for you is: pay special attention when removing files as root and always, but always, use tab for auto completion.</a:t>
            </a:r>
            <a:endParaRPr lang="it-IT" dirty="0">
              <a:solidFill>
                <a:schemeClr val="bg1"/>
              </a:solidFill>
            </a:endParaRPr>
          </a:p>
        </p:txBody>
      </p:sp>
      <p:sp>
        <p:nvSpPr>
          <p:cNvPr id="32" name="CasellaDiTesto 31">
            <a:extLst>
              <a:ext uri="{FF2B5EF4-FFF2-40B4-BE49-F238E27FC236}">
                <a16:creationId xmlns:a16="http://schemas.microsoft.com/office/drawing/2014/main" id="{CFAF67F1-8EA1-484E-8D65-2B636F043158}"/>
              </a:ext>
            </a:extLst>
          </p:cNvPr>
          <p:cNvSpPr txBox="1"/>
          <p:nvPr/>
        </p:nvSpPr>
        <p:spPr>
          <a:xfrm>
            <a:off x="2227007" y="1307800"/>
            <a:ext cx="4611328" cy="3693319"/>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My second advice is to pay special attention when using pattern matches and wild cards like asterisks, </a:t>
            </a:r>
            <a:r>
              <a:rPr lang="en-US" b="0" i="0" dirty="0">
                <a:solidFill>
                  <a:schemeClr val="bg1"/>
                </a:solidFill>
                <a:effectLst/>
                <a:latin typeface="Udemy Sans"/>
              </a:rPr>
              <a:t>dots or question marks.</a:t>
            </a:r>
          </a:p>
          <a:p>
            <a:pPr algn="l"/>
            <a:r>
              <a:rPr lang="en-US" b="0" i="0" dirty="0">
                <a:solidFill>
                  <a:schemeClr val="bg1"/>
                </a:solidFill>
                <a:effectLst/>
                <a:latin typeface="Udemy Sans"/>
              </a:rPr>
              <a:t>This is also applicable to other possible destructive commands, not only rm.</a:t>
            </a:r>
          </a:p>
          <a:p>
            <a:pPr algn="l"/>
            <a:r>
              <a:rPr lang="en-US" b="0" i="0" dirty="0">
                <a:solidFill>
                  <a:schemeClr val="bg1"/>
                </a:solidFill>
                <a:effectLst/>
                <a:latin typeface="Udemy Sans"/>
              </a:rPr>
              <a:t>Before running a command like rm *.txt execute echo and the pattern, to see exactly what are the files that will be matched. Sometimes these patterns expand in names you don't expect to. </a:t>
            </a:r>
          </a:p>
          <a:p>
            <a:pPr algn="l"/>
            <a:r>
              <a:rPr lang="en-US" b="0" i="0" dirty="0">
                <a:solidFill>
                  <a:schemeClr val="bg1"/>
                </a:solidFill>
                <a:effectLst/>
                <a:latin typeface="Udemy Sans"/>
              </a:rPr>
              <a:t>So</a:t>
            </a:r>
            <a:r>
              <a:rPr lang="en-US" dirty="0">
                <a:solidFill>
                  <a:schemeClr val="bg1"/>
                </a:solidFill>
                <a:latin typeface="Udemy Sans"/>
              </a:rPr>
              <a:t> </a:t>
            </a:r>
            <a:r>
              <a:rPr lang="en-US" b="0" i="0" dirty="0">
                <a:solidFill>
                  <a:schemeClr val="bg1"/>
                </a:solidFill>
                <a:effectLst/>
                <a:latin typeface="Udemy Sans"/>
              </a:rPr>
              <a:t>before executing this command</a:t>
            </a:r>
          </a:p>
          <a:p>
            <a:pPr algn="l"/>
            <a:r>
              <a:rPr lang="en-US" b="0" i="0" dirty="0">
                <a:solidFill>
                  <a:schemeClr val="bg1"/>
                </a:solidFill>
                <a:effectLst/>
                <a:latin typeface="Udemy Sans"/>
              </a:rPr>
              <a:t>execute echo and the pattern to see which files will be matched.</a:t>
            </a:r>
          </a:p>
        </p:txBody>
      </p:sp>
      <p:pic>
        <p:nvPicPr>
          <p:cNvPr id="34" name="Immagine 33">
            <a:extLst>
              <a:ext uri="{FF2B5EF4-FFF2-40B4-BE49-F238E27FC236}">
                <a16:creationId xmlns:a16="http://schemas.microsoft.com/office/drawing/2014/main" id="{AD2B9656-A8A1-27A3-F466-AA5C5992672E}"/>
              </a:ext>
            </a:extLst>
          </p:cNvPr>
          <p:cNvPicPr>
            <a:picLocks noChangeAspect="1"/>
          </p:cNvPicPr>
          <p:nvPr/>
        </p:nvPicPr>
        <p:blipFill>
          <a:blip r:embed="rId10"/>
          <a:stretch>
            <a:fillRect/>
          </a:stretch>
        </p:blipFill>
        <p:spPr>
          <a:xfrm>
            <a:off x="1234096" y="863858"/>
            <a:ext cx="6325148" cy="5159187"/>
          </a:xfrm>
          <a:prstGeom prst="rect">
            <a:avLst/>
          </a:prstGeom>
        </p:spPr>
      </p:pic>
      <p:sp>
        <p:nvSpPr>
          <p:cNvPr id="35" name="Ovale 34">
            <a:extLst>
              <a:ext uri="{FF2B5EF4-FFF2-40B4-BE49-F238E27FC236}">
                <a16:creationId xmlns:a16="http://schemas.microsoft.com/office/drawing/2014/main" id="{7BF92072-EAD8-3DAB-E02A-0B9A33C96FF3}"/>
              </a:ext>
            </a:extLst>
          </p:cNvPr>
          <p:cNvSpPr/>
          <p:nvPr/>
        </p:nvSpPr>
        <p:spPr>
          <a:xfrm>
            <a:off x="2632904" y="1203810"/>
            <a:ext cx="2591896" cy="2640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F87FCD79-DD48-78D5-0A3A-70F0EFE650AF}"/>
              </a:ext>
            </a:extLst>
          </p:cNvPr>
          <p:cNvSpPr/>
          <p:nvPr/>
        </p:nvSpPr>
        <p:spPr>
          <a:xfrm>
            <a:off x="2678694" y="1425571"/>
            <a:ext cx="1156574" cy="2198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0BD255E3-F6E6-C46B-CCB6-E340DF1D72F5}"/>
              </a:ext>
            </a:extLst>
          </p:cNvPr>
          <p:cNvSpPr txBox="1"/>
          <p:nvPr/>
        </p:nvSpPr>
        <p:spPr>
          <a:xfrm>
            <a:off x="1795602" y="1446941"/>
            <a:ext cx="5682895"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the rm command does not actually delete a file.</a:t>
            </a:r>
          </a:p>
          <a:p>
            <a:pPr algn="l"/>
            <a:r>
              <a:rPr lang="en-US" b="0" i="0" dirty="0">
                <a:solidFill>
                  <a:schemeClr val="bg1"/>
                </a:solidFill>
                <a:effectLst/>
                <a:latin typeface="Udemy Sans"/>
              </a:rPr>
              <a:t>Instead, it unlinks it, meaning the data is still on disk.</a:t>
            </a:r>
          </a:p>
          <a:p>
            <a:pPr algn="l"/>
            <a:r>
              <a:rPr lang="en-US" b="0" i="0" dirty="0">
                <a:solidFill>
                  <a:schemeClr val="bg1"/>
                </a:solidFill>
                <a:effectLst/>
                <a:latin typeface="Udemy Sans"/>
              </a:rPr>
              <a:t>The space on disk occupied by the deleted file is marked as being free and can be used by other file or process. Now depending on different factors that are professional solutions that make the recovery of the deleted files possible.</a:t>
            </a:r>
          </a:p>
          <a:p>
            <a:pPr algn="l"/>
            <a:r>
              <a:rPr lang="en-US" b="0" i="0" dirty="0">
                <a:solidFill>
                  <a:schemeClr val="bg1"/>
                </a:solidFill>
                <a:effectLst/>
                <a:latin typeface="Udemy Sans"/>
              </a:rPr>
              <a:t>This is available to any other operating system, including Windows, Mac or Android.</a:t>
            </a:r>
          </a:p>
          <a:p>
            <a:pPr algn="l"/>
            <a:r>
              <a:rPr lang="en-US" b="0" i="0" dirty="0">
                <a:solidFill>
                  <a:schemeClr val="bg1"/>
                </a:solidFill>
                <a:effectLst/>
                <a:latin typeface="Udemy Sans"/>
              </a:rPr>
              <a:t>So if you remove a file, you can't be 100 percent sure that no one will ever recover it.</a:t>
            </a:r>
          </a:p>
        </p:txBody>
      </p:sp>
      <p:sp>
        <p:nvSpPr>
          <p:cNvPr id="39" name="CasellaDiTesto 38">
            <a:extLst>
              <a:ext uri="{FF2B5EF4-FFF2-40B4-BE49-F238E27FC236}">
                <a16:creationId xmlns:a16="http://schemas.microsoft.com/office/drawing/2014/main" id="{792A0B8C-BC0D-00B0-07BA-EF1CD552B08D}"/>
              </a:ext>
            </a:extLst>
          </p:cNvPr>
          <p:cNvSpPr txBox="1"/>
          <p:nvPr/>
        </p:nvSpPr>
        <p:spPr>
          <a:xfrm>
            <a:off x="2166186" y="4920618"/>
            <a:ext cx="4611328" cy="369332"/>
          </a:xfrm>
          <a:prstGeom prst="rect">
            <a:avLst/>
          </a:prstGeom>
          <a:solidFill>
            <a:schemeClr val="accent1"/>
          </a:solidFill>
        </p:spPr>
        <p:txBody>
          <a:bodyPr wrap="square">
            <a:spAutoFit/>
          </a:bodyPr>
          <a:lstStyle/>
          <a:p>
            <a:r>
              <a:rPr lang="en-US" dirty="0">
                <a:solidFill>
                  <a:schemeClr val="bg1"/>
                </a:solidFill>
              </a:rPr>
              <a:t>How can we protect from recovering?</a:t>
            </a:r>
            <a:endParaRPr lang="it-IT" dirty="0">
              <a:solidFill>
                <a:schemeClr val="bg1"/>
              </a:solidFill>
            </a:endParaRPr>
          </a:p>
        </p:txBody>
      </p:sp>
      <p:sp>
        <p:nvSpPr>
          <p:cNvPr id="41" name="CasellaDiTesto 40">
            <a:extLst>
              <a:ext uri="{FF2B5EF4-FFF2-40B4-BE49-F238E27FC236}">
                <a16:creationId xmlns:a16="http://schemas.microsoft.com/office/drawing/2014/main" id="{6D5CE40A-2394-F3E8-4BE6-6EC4B2371F14}"/>
              </a:ext>
            </a:extLst>
          </p:cNvPr>
          <p:cNvSpPr txBox="1"/>
          <p:nvPr/>
        </p:nvSpPr>
        <p:spPr>
          <a:xfrm>
            <a:off x="2227007" y="2554295"/>
            <a:ext cx="4611328" cy="1477328"/>
          </a:xfrm>
          <a:prstGeom prst="rect">
            <a:avLst/>
          </a:prstGeom>
          <a:solidFill>
            <a:schemeClr val="accent4"/>
          </a:solidFill>
        </p:spPr>
        <p:txBody>
          <a:bodyPr wrap="square">
            <a:spAutoFit/>
          </a:bodyPr>
          <a:lstStyle/>
          <a:p>
            <a:pPr algn="l"/>
            <a:r>
              <a:rPr lang="en-US" b="0" i="0" dirty="0">
                <a:solidFill>
                  <a:schemeClr val="bg1"/>
                </a:solidFill>
                <a:effectLst/>
                <a:latin typeface="Udemy Sans"/>
              </a:rPr>
              <a:t>What you can do is use the shred command instead. shred overwrites a file to hide its contents many times before removing. Let's see </a:t>
            </a:r>
            <a:r>
              <a:rPr lang="en-US" b="0" i="0" u="sng" dirty="0">
                <a:solidFill>
                  <a:schemeClr val="bg1"/>
                </a:solidFill>
                <a:effectLst/>
                <a:latin typeface="Udemy Sans"/>
              </a:rPr>
              <a:t>an example. I'm copying the password file from </a:t>
            </a:r>
            <a:r>
              <a:rPr lang="en-US" b="0" i="0" u="sng" dirty="0" err="1">
                <a:solidFill>
                  <a:schemeClr val="bg1"/>
                </a:solidFill>
                <a:effectLst/>
                <a:latin typeface="Udemy Sans"/>
              </a:rPr>
              <a:t>etc</a:t>
            </a:r>
            <a:r>
              <a:rPr lang="en-US" b="0" i="0" u="sng" dirty="0">
                <a:solidFill>
                  <a:schemeClr val="bg1"/>
                </a:solidFill>
                <a:effectLst/>
                <a:latin typeface="Udemy Sans"/>
              </a:rPr>
              <a:t> to the current directory.</a:t>
            </a:r>
          </a:p>
        </p:txBody>
      </p:sp>
      <p:pic>
        <p:nvPicPr>
          <p:cNvPr id="43" name="Immagine 42">
            <a:extLst>
              <a:ext uri="{FF2B5EF4-FFF2-40B4-BE49-F238E27FC236}">
                <a16:creationId xmlns:a16="http://schemas.microsoft.com/office/drawing/2014/main" id="{10025FD5-60D5-5062-430A-E720AC5A21F3}"/>
              </a:ext>
            </a:extLst>
          </p:cNvPr>
          <p:cNvPicPr>
            <a:picLocks noChangeAspect="1"/>
          </p:cNvPicPr>
          <p:nvPr/>
        </p:nvPicPr>
        <p:blipFill>
          <a:blip r:embed="rId11"/>
          <a:stretch>
            <a:fillRect/>
          </a:stretch>
        </p:blipFill>
        <p:spPr>
          <a:xfrm>
            <a:off x="1503248" y="792438"/>
            <a:ext cx="6340389" cy="5182049"/>
          </a:xfrm>
          <a:prstGeom prst="rect">
            <a:avLst/>
          </a:prstGeom>
        </p:spPr>
      </p:pic>
      <p:sp>
        <p:nvSpPr>
          <p:cNvPr id="44" name="Ovale 43">
            <a:extLst>
              <a:ext uri="{FF2B5EF4-FFF2-40B4-BE49-F238E27FC236}">
                <a16:creationId xmlns:a16="http://schemas.microsoft.com/office/drawing/2014/main" id="{E1082C7B-8BEE-D9D8-9B61-9D1EFAE99CEC}"/>
              </a:ext>
            </a:extLst>
          </p:cNvPr>
          <p:cNvSpPr/>
          <p:nvPr/>
        </p:nvSpPr>
        <p:spPr>
          <a:xfrm>
            <a:off x="2929634" y="1188468"/>
            <a:ext cx="1467138" cy="390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7E01BBB1-649D-233D-A07E-299F0542D2CA}"/>
              </a:ext>
            </a:extLst>
          </p:cNvPr>
          <p:cNvSpPr/>
          <p:nvPr/>
        </p:nvSpPr>
        <p:spPr>
          <a:xfrm>
            <a:off x="2873708" y="1623642"/>
            <a:ext cx="2130339" cy="390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sellaDiTesto 46">
            <a:extLst>
              <a:ext uri="{FF2B5EF4-FFF2-40B4-BE49-F238E27FC236}">
                <a16:creationId xmlns:a16="http://schemas.microsoft.com/office/drawing/2014/main" id="{14DFEE4A-8533-9131-96D3-0F28881B8918}"/>
              </a:ext>
            </a:extLst>
          </p:cNvPr>
          <p:cNvSpPr txBox="1"/>
          <p:nvPr/>
        </p:nvSpPr>
        <p:spPr>
          <a:xfrm>
            <a:off x="3287777" y="1965534"/>
            <a:ext cx="4611328" cy="4524315"/>
          </a:xfrm>
          <a:prstGeom prst="rect">
            <a:avLst/>
          </a:prstGeom>
          <a:solidFill>
            <a:schemeClr val="accent1"/>
          </a:solidFill>
        </p:spPr>
        <p:txBody>
          <a:bodyPr wrap="square">
            <a:spAutoFit/>
          </a:bodyPr>
          <a:lstStyle/>
          <a:p>
            <a:pPr algn="l"/>
            <a:r>
              <a:rPr lang="en-US" b="0" i="0" dirty="0">
                <a:solidFill>
                  <a:schemeClr val="bg1"/>
                </a:solidFill>
                <a:effectLst/>
                <a:latin typeface="Udemy Sans"/>
              </a:rPr>
              <a:t>-v means verbose or showing the process -u means removing the files after overwriting.</a:t>
            </a:r>
          </a:p>
          <a:p>
            <a:pPr algn="l"/>
            <a:r>
              <a:rPr lang="en-US" b="0" i="0" dirty="0">
                <a:solidFill>
                  <a:schemeClr val="bg1"/>
                </a:solidFill>
                <a:effectLst/>
                <a:latin typeface="Udemy Sans"/>
              </a:rPr>
              <a:t>and -n and an integer number N, overwrites the file N times instead of the default, which is 3.</a:t>
            </a:r>
          </a:p>
          <a:p>
            <a:pPr algn="l"/>
            <a:r>
              <a:rPr lang="en-US" b="0" i="0" dirty="0">
                <a:solidFill>
                  <a:schemeClr val="bg1"/>
                </a:solidFill>
                <a:effectLst/>
                <a:latin typeface="Udemy Sans"/>
              </a:rPr>
              <a:t>The file was overwritten with random contents before removing</a:t>
            </a:r>
          </a:p>
          <a:p>
            <a:pPr algn="l"/>
            <a:endParaRPr lang="en-US" dirty="0">
              <a:solidFill>
                <a:schemeClr val="bg1"/>
              </a:solidFill>
              <a:latin typeface="Udemy Sans"/>
            </a:endParaRPr>
          </a:p>
          <a:p>
            <a:pPr algn="l"/>
            <a:r>
              <a:rPr lang="en-US" b="0" i="0" dirty="0">
                <a:solidFill>
                  <a:schemeClr val="bg1"/>
                </a:solidFill>
                <a:effectLst/>
                <a:latin typeface="Udemy Sans"/>
              </a:rPr>
              <a:t>BUT</a:t>
            </a:r>
          </a:p>
          <a:p>
            <a:pPr algn="l"/>
            <a:endParaRPr lang="en-US" b="0" i="0" dirty="0">
              <a:solidFill>
                <a:schemeClr val="bg1"/>
              </a:solidFill>
              <a:effectLst/>
              <a:latin typeface="Udemy Sans"/>
            </a:endParaRPr>
          </a:p>
          <a:p>
            <a:r>
              <a:rPr lang="en-US" dirty="0">
                <a:solidFill>
                  <a:schemeClr val="bg1"/>
                </a:solidFill>
              </a:rPr>
              <a:t>if you want to keep your confidential data secure, you have to encrypt it.</a:t>
            </a:r>
          </a:p>
          <a:p>
            <a:r>
              <a:rPr lang="en-US" u="sng" dirty="0">
                <a:solidFill>
                  <a:schemeClr val="bg1"/>
                </a:solidFill>
              </a:rPr>
              <a:t>You cannot rely on simply deleting a file and suppose that no one could ever recover and access it.</a:t>
            </a:r>
          </a:p>
          <a:p>
            <a:pPr algn="l"/>
            <a:endParaRPr lang="en-US" b="0" i="0" dirty="0">
              <a:solidFill>
                <a:schemeClr val="bg1"/>
              </a:solidFill>
              <a:effectLst/>
              <a:latin typeface="Udemy Sans"/>
            </a:endParaRPr>
          </a:p>
        </p:txBody>
      </p:sp>
    </p:spTree>
    <p:extLst>
      <p:ext uri="{BB962C8B-B14F-4D97-AF65-F5344CB8AC3E}">
        <p14:creationId xmlns:p14="http://schemas.microsoft.com/office/powerpoint/2010/main" val="145317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500"/>
                                        <p:tgtEl>
                                          <p:spTgt spid="4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500"/>
                                        <p:tgtEl>
                                          <p:spTgt spid="4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500"/>
                                        <p:tgtEl>
                                          <p:spTgt spid="4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7"/>
                                        </p:tgtEl>
                                        <p:attrNameLst>
                                          <p:attrName>style.visibility</p:attrName>
                                        </p:attrNameLst>
                                      </p:cBhvr>
                                      <p:to>
                                        <p:strVal val="visible"/>
                                      </p:to>
                                    </p:set>
                                    <p:animEffect transition="in" filter="fade">
                                      <p:cBhvr>
                                        <p:cTn id="15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2" grpId="0" animBg="1"/>
      <p:bldP spid="15" grpId="0" animBg="1"/>
      <p:bldP spid="16" grpId="0" animBg="1"/>
      <p:bldP spid="17" grpId="0" animBg="1"/>
      <p:bldP spid="18" grpId="0" animBg="1"/>
      <p:bldP spid="19" grpId="0" animBg="1"/>
      <p:bldP spid="21" grpId="0" animBg="1"/>
      <p:bldP spid="22" grpId="0" animBg="1"/>
      <p:bldP spid="23" grpId="0" animBg="1"/>
      <p:bldP spid="25" grpId="0" animBg="1"/>
      <p:bldP spid="28" grpId="0" animBg="1"/>
      <p:bldP spid="30" grpId="0" animBg="1"/>
      <p:bldP spid="32" grpId="0" animBg="1"/>
      <p:bldP spid="35" grpId="0" animBg="1"/>
      <p:bldP spid="36" grpId="0" animBg="1"/>
      <p:bldP spid="38" grpId="0" animBg="1"/>
      <p:bldP spid="39" grpId="0" animBg="1"/>
      <p:bldP spid="41" grpId="0" animBg="1"/>
      <p:bldP spid="44" grpId="0" animBg="1"/>
      <p:bldP spid="45"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492E5-0ADC-700C-D54D-B3F27A19139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4D763CB-83D2-A42F-74B8-B5D638DCCFA7}"/>
              </a:ext>
            </a:extLst>
          </p:cNvPr>
          <p:cNvGraphicFramePr/>
          <p:nvPr>
            <p:extLst>
              <p:ext uri="{D42A27DB-BD31-4B8C-83A1-F6EECF244321}">
                <p14:modId xmlns:p14="http://schemas.microsoft.com/office/powerpoint/2010/main" val="251067613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FD7F4AF-FDD7-B7B1-5F9A-FB8CC616FE58}"/>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FA750988-1FB0-180B-6F06-156FF6806EBD}"/>
              </a:ext>
            </a:extLst>
          </p:cNvPr>
          <p:cNvPicPr>
            <a:picLocks noChangeAspect="1"/>
          </p:cNvPicPr>
          <p:nvPr/>
        </p:nvPicPr>
        <p:blipFill>
          <a:blip r:embed="rId7"/>
          <a:stretch>
            <a:fillRect/>
          </a:stretch>
        </p:blipFill>
        <p:spPr>
          <a:xfrm>
            <a:off x="467544" y="867614"/>
            <a:ext cx="4468740" cy="5818359"/>
          </a:xfrm>
          <a:prstGeom prst="rect">
            <a:avLst/>
          </a:prstGeom>
        </p:spPr>
      </p:pic>
      <p:grpSp>
        <p:nvGrpSpPr>
          <p:cNvPr id="10" name="Gruppo 9">
            <a:extLst>
              <a:ext uri="{FF2B5EF4-FFF2-40B4-BE49-F238E27FC236}">
                <a16:creationId xmlns:a16="http://schemas.microsoft.com/office/drawing/2014/main" id="{B3345943-3090-3831-2E92-E44D08252AE5}"/>
              </a:ext>
            </a:extLst>
          </p:cNvPr>
          <p:cNvGrpSpPr/>
          <p:nvPr/>
        </p:nvGrpSpPr>
        <p:grpSpPr>
          <a:xfrm>
            <a:off x="4908349" y="838016"/>
            <a:ext cx="4266502" cy="6066042"/>
            <a:chOff x="4908349" y="838016"/>
            <a:chExt cx="4266502" cy="6066042"/>
          </a:xfrm>
        </p:grpSpPr>
        <p:pic>
          <p:nvPicPr>
            <p:cNvPr id="6" name="Immagine 5">
              <a:extLst>
                <a:ext uri="{FF2B5EF4-FFF2-40B4-BE49-F238E27FC236}">
                  <a16:creationId xmlns:a16="http://schemas.microsoft.com/office/drawing/2014/main" id="{7122C8DF-2927-6EF2-F93E-CC5772B9FEF1}"/>
                </a:ext>
              </a:extLst>
            </p:cNvPr>
            <p:cNvPicPr>
              <a:picLocks noChangeAspect="1"/>
            </p:cNvPicPr>
            <p:nvPr/>
          </p:nvPicPr>
          <p:blipFill>
            <a:blip r:embed="rId8"/>
            <a:stretch>
              <a:fillRect/>
            </a:stretch>
          </p:blipFill>
          <p:spPr>
            <a:xfrm>
              <a:off x="4936284" y="838016"/>
              <a:ext cx="4238567" cy="5657730"/>
            </a:xfrm>
            <a:prstGeom prst="rect">
              <a:avLst/>
            </a:prstGeom>
          </p:spPr>
        </p:pic>
        <p:pic>
          <p:nvPicPr>
            <p:cNvPr id="9" name="Immagine 8">
              <a:extLst>
                <a:ext uri="{FF2B5EF4-FFF2-40B4-BE49-F238E27FC236}">
                  <a16:creationId xmlns:a16="http://schemas.microsoft.com/office/drawing/2014/main" id="{3CC26072-4D74-C862-432B-FAC324AE47C2}"/>
                </a:ext>
              </a:extLst>
            </p:cNvPr>
            <p:cNvPicPr>
              <a:picLocks noChangeAspect="1"/>
            </p:cNvPicPr>
            <p:nvPr/>
          </p:nvPicPr>
          <p:blipFill>
            <a:blip r:embed="rId9"/>
            <a:stretch>
              <a:fillRect/>
            </a:stretch>
          </p:blipFill>
          <p:spPr>
            <a:xfrm>
              <a:off x="4908349" y="6126751"/>
              <a:ext cx="3261643" cy="777307"/>
            </a:xfrm>
            <a:prstGeom prst="rect">
              <a:avLst/>
            </a:prstGeom>
          </p:spPr>
        </p:pic>
      </p:grpSp>
    </p:spTree>
    <p:extLst>
      <p:ext uri="{BB962C8B-B14F-4D97-AF65-F5344CB8AC3E}">
        <p14:creationId xmlns:p14="http://schemas.microsoft.com/office/powerpoint/2010/main" val="55970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C55FA-CB0F-C06B-EE76-E2B3BEC6307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14D4E68-51C9-FB4B-9D41-D014EC949F61}"/>
              </a:ext>
            </a:extLst>
          </p:cNvPr>
          <p:cNvGraphicFramePr/>
          <p:nvPr>
            <p:extLst>
              <p:ext uri="{D42A27DB-BD31-4B8C-83A1-F6EECF244321}">
                <p14:modId xmlns:p14="http://schemas.microsoft.com/office/powerpoint/2010/main" val="165383835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C522BFF-32FF-FA71-5F0F-1DE7F68D75EF}"/>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7DAC319A-7B54-4CE0-B2E5-1D40117A9F33}"/>
              </a:ext>
            </a:extLst>
          </p:cNvPr>
          <p:cNvPicPr>
            <a:picLocks noChangeAspect="1"/>
          </p:cNvPicPr>
          <p:nvPr/>
        </p:nvPicPr>
        <p:blipFill>
          <a:blip r:embed="rId7"/>
          <a:stretch>
            <a:fillRect/>
          </a:stretch>
        </p:blipFill>
        <p:spPr>
          <a:xfrm>
            <a:off x="652149" y="980728"/>
            <a:ext cx="4648603" cy="1455546"/>
          </a:xfrm>
          <a:prstGeom prst="rect">
            <a:avLst/>
          </a:prstGeom>
        </p:spPr>
      </p:pic>
      <p:sp>
        <p:nvSpPr>
          <p:cNvPr id="7" name="Ovale 6">
            <a:extLst>
              <a:ext uri="{FF2B5EF4-FFF2-40B4-BE49-F238E27FC236}">
                <a16:creationId xmlns:a16="http://schemas.microsoft.com/office/drawing/2014/main" id="{8D80ED34-BB0F-4528-3EB1-50177AD9FC2E}"/>
              </a:ext>
            </a:extLst>
          </p:cNvPr>
          <p:cNvSpPr/>
          <p:nvPr/>
        </p:nvSpPr>
        <p:spPr>
          <a:xfrm>
            <a:off x="677852" y="2018336"/>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92520908-9D72-3263-48EE-F0509DE1A2F0}"/>
              </a:ext>
            </a:extLst>
          </p:cNvPr>
          <p:cNvPicPr>
            <a:picLocks noChangeAspect="1"/>
          </p:cNvPicPr>
          <p:nvPr/>
        </p:nvPicPr>
        <p:blipFill>
          <a:blip r:embed="rId8"/>
          <a:stretch>
            <a:fillRect/>
          </a:stretch>
        </p:blipFill>
        <p:spPr>
          <a:xfrm>
            <a:off x="636809" y="2598645"/>
            <a:ext cx="4557155" cy="3177815"/>
          </a:xfrm>
          <a:prstGeom prst="rect">
            <a:avLst/>
          </a:prstGeom>
        </p:spPr>
      </p:pic>
      <p:sp>
        <p:nvSpPr>
          <p:cNvPr id="13" name="Ovale 12">
            <a:extLst>
              <a:ext uri="{FF2B5EF4-FFF2-40B4-BE49-F238E27FC236}">
                <a16:creationId xmlns:a16="http://schemas.microsoft.com/office/drawing/2014/main" id="{48AAAE34-F88E-A7DB-4E48-F77C6927C03F}"/>
              </a:ext>
            </a:extLst>
          </p:cNvPr>
          <p:cNvSpPr/>
          <p:nvPr/>
        </p:nvSpPr>
        <p:spPr>
          <a:xfrm>
            <a:off x="677852" y="4653136"/>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A4595E5-1952-33FE-C97E-E2C0C555297E}"/>
              </a:ext>
            </a:extLst>
          </p:cNvPr>
          <p:cNvPicPr>
            <a:picLocks noChangeAspect="1"/>
          </p:cNvPicPr>
          <p:nvPr/>
        </p:nvPicPr>
        <p:blipFill>
          <a:blip r:embed="rId9"/>
          <a:stretch>
            <a:fillRect/>
          </a:stretch>
        </p:blipFill>
        <p:spPr>
          <a:xfrm>
            <a:off x="5326455" y="999779"/>
            <a:ext cx="3337849" cy="2872989"/>
          </a:xfrm>
          <a:prstGeom prst="rect">
            <a:avLst/>
          </a:prstGeom>
        </p:spPr>
      </p:pic>
      <p:sp>
        <p:nvSpPr>
          <p:cNvPr id="16" name="Ovale 15">
            <a:extLst>
              <a:ext uri="{FF2B5EF4-FFF2-40B4-BE49-F238E27FC236}">
                <a16:creationId xmlns:a16="http://schemas.microsoft.com/office/drawing/2014/main" id="{F3EFA338-B7E6-C453-49DE-9AF1B49516E3}"/>
              </a:ext>
            </a:extLst>
          </p:cNvPr>
          <p:cNvSpPr/>
          <p:nvPr/>
        </p:nvSpPr>
        <p:spPr>
          <a:xfrm>
            <a:off x="5340080" y="3088624"/>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3A22A26E-C3BD-B422-3809-9EFA396CA2DD}"/>
              </a:ext>
            </a:extLst>
          </p:cNvPr>
          <p:cNvPicPr>
            <a:picLocks noChangeAspect="1"/>
          </p:cNvPicPr>
          <p:nvPr/>
        </p:nvPicPr>
        <p:blipFill>
          <a:blip r:embed="rId10"/>
          <a:srcRect r="-33790"/>
          <a:stretch/>
        </p:blipFill>
        <p:spPr>
          <a:xfrm>
            <a:off x="5326455" y="3872768"/>
            <a:ext cx="4465707" cy="2872989"/>
          </a:xfrm>
          <a:prstGeom prst="rect">
            <a:avLst/>
          </a:prstGeom>
        </p:spPr>
      </p:pic>
      <p:sp>
        <p:nvSpPr>
          <p:cNvPr id="19" name="Ovale 18">
            <a:extLst>
              <a:ext uri="{FF2B5EF4-FFF2-40B4-BE49-F238E27FC236}">
                <a16:creationId xmlns:a16="http://schemas.microsoft.com/office/drawing/2014/main" id="{940CE1BC-867A-3D35-02C9-C87868FA0D2F}"/>
              </a:ext>
            </a:extLst>
          </p:cNvPr>
          <p:cNvSpPr/>
          <p:nvPr/>
        </p:nvSpPr>
        <p:spPr>
          <a:xfrm>
            <a:off x="5300752" y="5571874"/>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DCC5345E-6E98-9342-662B-95CA1D88A87A}"/>
              </a:ext>
            </a:extLst>
          </p:cNvPr>
          <p:cNvPicPr>
            <a:picLocks noChangeAspect="1"/>
          </p:cNvPicPr>
          <p:nvPr/>
        </p:nvPicPr>
        <p:blipFill>
          <a:blip r:embed="rId11"/>
          <a:stretch>
            <a:fillRect/>
          </a:stretch>
        </p:blipFill>
        <p:spPr>
          <a:xfrm>
            <a:off x="3082161" y="1935350"/>
            <a:ext cx="2979678" cy="2987299"/>
          </a:xfrm>
          <a:prstGeom prst="rect">
            <a:avLst/>
          </a:prstGeom>
        </p:spPr>
      </p:pic>
      <p:sp>
        <p:nvSpPr>
          <p:cNvPr id="22" name="Ovale 21">
            <a:extLst>
              <a:ext uri="{FF2B5EF4-FFF2-40B4-BE49-F238E27FC236}">
                <a16:creationId xmlns:a16="http://schemas.microsoft.com/office/drawing/2014/main" id="{3E1EF687-9A30-7E13-D80D-5A957212F755}"/>
              </a:ext>
            </a:extLst>
          </p:cNvPr>
          <p:cNvSpPr/>
          <p:nvPr/>
        </p:nvSpPr>
        <p:spPr>
          <a:xfrm>
            <a:off x="3107864" y="4477405"/>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FCCCFF4B-4E57-9AA9-6FAB-296D1DE29BE1}"/>
              </a:ext>
            </a:extLst>
          </p:cNvPr>
          <p:cNvPicPr>
            <a:picLocks noChangeAspect="1"/>
          </p:cNvPicPr>
          <p:nvPr/>
        </p:nvPicPr>
        <p:blipFill>
          <a:blip r:embed="rId12"/>
          <a:stretch>
            <a:fillRect/>
          </a:stretch>
        </p:blipFill>
        <p:spPr>
          <a:xfrm>
            <a:off x="530021" y="5728948"/>
            <a:ext cx="4625741" cy="1158340"/>
          </a:xfrm>
          <a:prstGeom prst="rect">
            <a:avLst/>
          </a:prstGeom>
        </p:spPr>
      </p:pic>
      <p:sp>
        <p:nvSpPr>
          <p:cNvPr id="25" name="Ovale 24">
            <a:extLst>
              <a:ext uri="{FF2B5EF4-FFF2-40B4-BE49-F238E27FC236}">
                <a16:creationId xmlns:a16="http://schemas.microsoft.com/office/drawing/2014/main" id="{560C686C-0CCA-696B-12EB-7AD191D08279}"/>
              </a:ext>
            </a:extLst>
          </p:cNvPr>
          <p:cNvSpPr/>
          <p:nvPr/>
        </p:nvSpPr>
        <p:spPr>
          <a:xfrm>
            <a:off x="609160" y="6186161"/>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0" name="Gruppo 29">
            <a:extLst>
              <a:ext uri="{FF2B5EF4-FFF2-40B4-BE49-F238E27FC236}">
                <a16:creationId xmlns:a16="http://schemas.microsoft.com/office/drawing/2014/main" id="{54C9C780-8A5D-24CC-68BC-7B2F27B7AD5A}"/>
              </a:ext>
            </a:extLst>
          </p:cNvPr>
          <p:cNvGrpSpPr/>
          <p:nvPr/>
        </p:nvGrpSpPr>
        <p:grpSpPr>
          <a:xfrm>
            <a:off x="2182923" y="1897247"/>
            <a:ext cx="4778154" cy="3063505"/>
            <a:chOff x="2182923" y="1897247"/>
            <a:chExt cx="4778154" cy="3063505"/>
          </a:xfrm>
        </p:grpSpPr>
        <p:pic>
          <p:nvPicPr>
            <p:cNvPr id="27" name="Immagine 26">
              <a:extLst>
                <a:ext uri="{FF2B5EF4-FFF2-40B4-BE49-F238E27FC236}">
                  <a16:creationId xmlns:a16="http://schemas.microsoft.com/office/drawing/2014/main" id="{B9BD2F4C-51AA-57F2-D8CB-681906ECB26D}"/>
                </a:ext>
              </a:extLst>
            </p:cNvPr>
            <p:cNvPicPr>
              <a:picLocks noChangeAspect="1"/>
            </p:cNvPicPr>
            <p:nvPr/>
          </p:nvPicPr>
          <p:blipFill>
            <a:blip r:embed="rId13"/>
            <a:stretch>
              <a:fillRect/>
            </a:stretch>
          </p:blipFill>
          <p:spPr>
            <a:xfrm>
              <a:off x="2182923" y="1897247"/>
              <a:ext cx="4778154" cy="3063505"/>
            </a:xfrm>
            <a:prstGeom prst="rect">
              <a:avLst/>
            </a:prstGeom>
          </p:spPr>
        </p:pic>
        <p:pic>
          <p:nvPicPr>
            <p:cNvPr id="29" name="Immagine 28">
              <a:extLst>
                <a:ext uri="{FF2B5EF4-FFF2-40B4-BE49-F238E27FC236}">
                  <a16:creationId xmlns:a16="http://schemas.microsoft.com/office/drawing/2014/main" id="{AC78F34B-D8C5-29E4-D59B-351221C28133}"/>
                </a:ext>
              </a:extLst>
            </p:cNvPr>
            <p:cNvPicPr>
              <a:picLocks noChangeAspect="1"/>
            </p:cNvPicPr>
            <p:nvPr/>
          </p:nvPicPr>
          <p:blipFill>
            <a:blip r:embed="rId14"/>
            <a:stretch>
              <a:fillRect/>
            </a:stretch>
          </p:blipFill>
          <p:spPr>
            <a:xfrm>
              <a:off x="2368612" y="4074442"/>
              <a:ext cx="173896" cy="225043"/>
            </a:xfrm>
            <a:prstGeom prst="rect">
              <a:avLst/>
            </a:prstGeom>
          </p:spPr>
        </p:pic>
      </p:grpSp>
      <p:sp>
        <p:nvSpPr>
          <p:cNvPr id="31" name="Ovale 30">
            <a:extLst>
              <a:ext uri="{FF2B5EF4-FFF2-40B4-BE49-F238E27FC236}">
                <a16:creationId xmlns:a16="http://schemas.microsoft.com/office/drawing/2014/main" id="{070DC967-3BF5-DD89-5407-0AC8F9BBB762}"/>
              </a:ext>
            </a:extLst>
          </p:cNvPr>
          <p:cNvSpPr/>
          <p:nvPr/>
        </p:nvSpPr>
        <p:spPr>
          <a:xfrm>
            <a:off x="2253532" y="4074442"/>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168F2E49-CCE0-B341-5AD8-22DD97F20E5E}"/>
              </a:ext>
            </a:extLst>
          </p:cNvPr>
          <p:cNvPicPr>
            <a:picLocks noChangeAspect="1"/>
          </p:cNvPicPr>
          <p:nvPr/>
        </p:nvPicPr>
        <p:blipFill>
          <a:blip r:embed="rId15"/>
          <a:stretch>
            <a:fillRect/>
          </a:stretch>
        </p:blipFill>
        <p:spPr>
          <a:xfrm>
            <a:off x="2266261" y="4892242"/>
            <a:ext cx="4801016" cy="1569856"/>
          </a:xfrm>
          <a:prstGeom prst="rect">
            <a:avLst/>
          </a:prstGeom>
        </p:spPr>
      </p:pic>
      <p:sp>
        <p:nvSpPr>
          <p:cNvPr id="34" name="Ovale 33">
            <a:extLst>
              <a:ext uri="{FF2B5EF4-FFF2-40B4-BE49-F238E27FC236}">
                <a16:creationId xmlns:a16="http://schemas.microsoft.com/office/drawing/2014/main" id="{8A10F176-A1AB-6D80-53BF-B8F6348824DD}"/>
              </a:ext>
            </a:extLst>
          </p:cNvPr>
          <p:cNvSpPr/>
          <p:nvPr/>
        </p:nvSpPr>
        <p:spPr>
          <a:xfrm>
            <a:off x="2242310" y="5938831"/>
            <a:ext cx="404056" cy="24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6542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P spid="16" grpId="0" animBg="1"/>
      <p:bldP spid="19" grpId="0" animBg="1"/>
      <p:bldP spid="22" grpId="0" animBg="1"/>
      <p:bldP spid="25" grpId="0" animBg="1"/>
      <p:bldP spid="31" grpId="0" animBg="1"/>
      <p:bldP spid="3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33051</TotalTime>
  <Words>1947</Words>
  <Application>Microsoft Office PowerPoint</Application>
  <PresentationFormat>Presentazione su schermo (4:3)</PresentationFormat>
  <Paragraphs>140</Paragraphs>
  <Slides>16</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16</vt:i4>
      </vt:variant>
    </vt:vector>
  </HeadingPairs>
  <TitlesOfParts>
    <vt:vector size="20"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966</cp:revision>
  <dcterms:created xsi:type="dcterms:W3CDTF">2013-02-13T14:15:36Z</dcterms:created>
  <dcterms:modified xsi:type="dcterms:W3CDTF">2025-03-17T11:25:45Z</dcterms:modified>
</cp:coreProperties>
</file>